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6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8.xml" ContentType="application/vnd.openxmlformats-officedocument.presentationml.notesSlide+xml"/>
  <Override PartName="/ppt/tags/tag173.xml" ContentType="application/vnd.openxmlformats-officedocument.presentationml.tags+xml"/>
  <Override PartName="/ppt/notesSlides/notesSlide9.xml" ContentType="application/vnd.openxmlformats-officedocument.presentationml.notesSlide+xml"/>
  <Override PartName="/ppt/tags/tag174.xml" ContentType="application/vnd.openxmlformats-officedocument.presentationml.tags+xml"/>
  <Override PartName="/ppt/notesSlides/notesSlide10.xml" ContentType="application/vnd.openxmlformats-officedocument.presentationml.notesSlide+xml"/>
  <Override PartName="/ppt/tags/tag175.xml" ContentType="application/vnd.openxmlformats-officedocument.presentationml.tags+xml"/>
  <Override PartName="/ppt/notesSlides/notesSlide11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2.xml" ContentType="application/vnd.openxmlformats-officedocument.presentationml.notesSlide+xml"/>
  <Override PartName="/ppt/tags/tag190.xml" ContentType="application/vnd.openxmlformats-officedocument.presentationml.tags+xml"/>
  <Override PartName="/ppt/notesSlides/notesSlide13.xml" ContentType="application/vnd.openxmlformats-officedocument.presentationml.notesSlide+xml"/>
  <Override PartName="/ppt/tags/tag191.xml" ContentType="application/vnd.openxmlformats-officedocument.presentationml.tags+xml"/>
  <Override PartName="/ppt/notesSlides/notesSlide14.xml" ContentType="application/vnd.openxmlformats-officedocument.presentationml.notesSlide+xml"/>
  <Override PartName="/ppt/tags/tag192.xml" ContentType="application/vnd.openxmlformats-officedocument.presentationml.tags+xml"/>
  <Override PartName="/ppt/notesSlides/notesSlide15.xml" ContentType="application/vnd.openxmlformats-officedocument.presentationml.notesSlide+xml"/>
  <Override PartName="/ppt/tags/tag193.xml" ContentType="application/vnd.openxmlformats-officedocument.presentationml.tags+xml"/>
  <Override PartName="/ppt/notesSlides/notesSlide16.xml" ContentType="application/vnd.openxmlformats-officedocument.presentationml.notesSlide+xml"/>
  <Override PartName="/ppt/tags/tag194.xml" ContentType="application/vnd.openxmlformats-officedocument.presentationml.tags+xml"/>
  <Override PartName="/ppt/notesSlides/notesSlide17.xml" ContentType="application/vnd.openxmlformats-officedocument.presentationml.notesSlide+xml"/>
  <Override PartName="/ppt/tags/tag195.xml" ContentType="application/vnd.openxmlformats-officedocument.presentationml.tags+xml"/>
  <Override PartName="/ppt/notesSlides/notesSlide18.xml" ContentType="application/vnd.openxmlformats-officedocument.presentationml.notesSlide+xml"/>
  <Override PartName="/ppt/tags/tag196.xml" ContentType="application/vnd.openxmlformats-officedocument.presentationml.tags+xml"/>
  <Override PartName="/ppt/notesSlides/notesSlide19.xml" ContentType="application/vnd.openxmlformats-officedocument.presentationml.notesSlide+xml"/>
  <Override PartName="/ppt/tags/tag197.xml" ContentType="application/vnd.openxmlformats-officedocument.presentationml.tags+xml"/>
  <Override PartName="/ppt/notesSlides/notesSlide20.xml" ContentType="application/vnd.openxmlformats-officedocument.presentationml.notesSlide+xml"/>
  <Override PartName="/ppt/tags/tag198.xml" ContentType="application/vnd.openxmlformats-officedocument.presentationml.tags+xml"/>
  <Override PartName="/ppt/notesSlides/notesSlide21.xml" ContentType="application/vnd.openxmlformats-officedocument.presentationml.notesSlide+xml"/>
  <Override PartName="/ppt/tags/tag199.xml" ContentType="application/vnd.openxmlformats-officedocument.presentationml.tags+xml"/>
  <Override PartName="/ppt/notesSlides/notesSlide22.xml" ContentType="application/vnd.openxmlformats-officedocument.presentationml.notesSlide+xml"/>
  <Override PartName="/ppt/tags/tag200.xml" ContentType="application/vnd.openxmlformats-officedocument.presentationml.tags+xml"/>
  <Override PartName="/ppt/notesSlides/notesSlide23.xml" ContentType="application/vnd.openxmlformats-officedocument.presentationml.notesSlide+xml"/>
  <Override PartName="/ppt/tags/tag201.xml" ContentType="application/vnd.openxmlformats-officedocument.presentationml.tags+xml"/>
  <Override PartName="/ppt/notesSlides/notesSlide24.xml" ContentType="application/vnd.openxmlformats-officedocument.presentationml.notesSlide+xml"/>
  <Override PartName="/ppt/tags/tag202.xml" ContentType="application/vnd.openxmlformats-officedocument.presentationml.tags+xml"/>
  <Override PartName="/ppt/notesSlides/notesSlide25.xml" ContentType="application/vnd.openxmlformats-officedocument.presentationml.notesSlide+xml"/>
  <Override PartName="/ppt/tags/tag203.xml" ContentType="application/vnd.openxmlformats-officedocument.presentationml.tags+xml"/>
  <Override PartName="/ppt/notesSlides/notesSlide26.xml" ContentType="application/vnd.openxmlformats-officedocument.presentationml.notesSlide+xml"/>
  <Override PartName="/ppt/tags/tag204.xml" ContentType="application/vnd.openxmlformats-officedocument.presentationml.tags+xml"/>
  <Override PartName="/ppt/notesSlides/notesSlide27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28.xml" ContentType="application/vnd.openxmlformats-officedocument.presentationml.notesSlide+xml"/>
  <Override PartName="/ppt/tags/tag220.xml" ContentType="application/vnd.openxmlformats-officedocument.presentationml.tags+xml"/>
  <Override PartName="/ppt/notesSlides/notesSlide29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30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31.xml" ContentType="application/vnd.openxmlformats-officedocument.presentationml.notesSlide+xml"/>
  <Override PartName="/ppt/tags/tag225.xml" ContentType="application/vnd.openxmlformats-officedocument.presentationml.tags+xml"/>
  <Override PartName="/ppt/notesSlides/notesSlide32.xml" ContentType="application/vnd.openxmlformats-officedocument.presentationml.notesSlide+xml"/>
  <Override PartName="/ppt/tags/tag226.xml" ContentType="application/vnd.openxmlformats-officedocument.presentationml.tags+xml"/>
  <Override PartName="/ppt/notesSlides/notesSlide33.xml" ContentType="application/vnd.openxmlformats-officedocument.presentationml.notesSlide+xml"/>
  <Override PartName="/ppt/tags/tag227.xml" ContentType="application/vnd.openxmlformats-officedocument.presentationml.tags+xml"/>
  <Override PartName="/ppt/notesSlides/notesSlide34.xml" ContentType="application/vnd.openxmlformats-officedocument.presentationml.notesSlide+xml"/>
  <Override PartName="/ppt/tags/tag228.xml" ContentType="application/vnd.openxmlformats-officedocument.presentationml.tags+xml"/>
  <Override PartName="/ppt/notesSlides/notesSlide35.xml" ContentType="application/vnd.openxmlformats-officedocument.presentationml.notesSlide+xml"/>
  <Override PartName="/ppt/tags/tag229.xml" ContentType="application/vnd.openxmlformats-officedocument.presentationml.tags+xml"/>
  <Override PartName="/ppt/notesSlides/notesSlide36.xml" ContentType="application/vnd.openxmlformats-officedocument.presentationml.notesSlide+xml"/>
  <Override PartName="/ppt/tags/tag230.xml" ContentType="application/vnd.openxmlformats-officedocument.presentationml.tags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42"/>
  </p:notesMasterIdLst>
  <p:sldIdLst>
    <p:sldId id="256" r:id="rId3"/>
    <p:sldId id="257" r:id="rId4"/>
    <p:sldId id="261" r:id="rId5"/>
    <p:sldId id="258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5143500" type="screen16x9"/>
  <p:notesSz cx="6858000" cy="9144000"/>
  <p:embeddedFontLst>
    <p:embeddedFont>
      <p:font typeface="Acme" panose="02010600030101010101" charset="0"/>
      <p:regular r:id="rId43"/>
    </p:embeddedFont>
    <p:embeddedFont>
      <p:font typeface="Arial Black" panose="020B0A04020102020204" pitchFamily="34" charset="0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Comic Sans MS" panose="030F0702030302020204" pitchFamily="66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PT Sans Narrow" panose="020B0506020203020204" pitchFamily="34" charset="0"/>
      <p:regular r:id="rId58"/>
      <p:bold r:id="rId59"/>
    </p:embeddedFont>
    <p:embeddedFont>
      <p:font typeface="Yu Mincho" panose="02020400000000000000" pitchFamily="18" charset="-128"/>
      <p:regular r:id="rId60"/>
    </p:embeddedFont>
    <p:embeddedFont>
      <p:font typeface="微软雅黑" panose="020B0503020204020204" pitchFamily="34" charset="-122"/>
      <p:regular r:id="rId61"/>
      <p:bold r:id="rId62"/>
    </p:embeddedFont>
  </p:embeddedFontLst>
  <p:custDataLst>
    <p:tags r:id="rId6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94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170" y="-62"/>
      </p:cViewPr>
      <p:guideLst>
        <p:guide orient="horz" pos="159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hong Duan" userId="0e40ecc899efa77d" providerId="LiveId" clId="{E4ACD839-B805-4323-B06C-FA9412DCA616}"/>
    <pc:docChg chg="modSld">
      <pc:chgData name="Shihong Duan" userId="0e40ecc899efa77d" providerId="LiveId" clId="{E4ACD839-B805-4323-B06C-FA9412DCA616}" dt="2023-04-25T06:17:45.127" v="0" actId="207"/>
      <pc:docMkLst>
        <pc:docMk/>
      </pc:docMkLst>
      <pc:sldChg chg="modSp mod">
        <pc:chgData name="Shihong Duan" userId="0e40ecc899efa77d" providerId="LiveId" clId="{E4ACD839-B805-4323-B06C-FA9412DCA616}" dt="2023-04-25T06:17:45.127" v="0" actId="207"/>
        <pc:sldMkLst>
          <pc:docMk/>
          <pc:sldMk cId="0" sldId="287"/>
        </pc:sldMkLst>
        <pc:spChg chg="mod">
          <ac:chgData name="Shihong Duan" userId="0e40ecc899efa77d" providerId="LiveId" clId="{E4ACD839-B805-4323-B06C-FA9412DCA616}" dt="2023-04-25T06:17:45.127" v="0" actId="207"/>
          <ac:spMkLst>
            <pc:docMk/>
            <pc:sldMk cId="0" sldId="287"/>
            <ac:spMk id="2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e434b252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e434b252_1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3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.jpeg"/><Relationship Id="rId5" Type="http://schemas.openxmlformats.org/officeDocument/2006/relationships/tags" Target="../tags/tag1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4.png"/><Relationship Id="rId5" Type="http://schemas.openxmlformats.org/officeDocument/2006/relationships/tags" Target="../tags/tag21.xml"/><Relationship Id="rId10" Type="http://schemas.openxmlformats.org/officeDocument/2006/relationships/image" Target="../media/image1.jpeg"/><Relationship Id="rId4" Type="http://schemas.openxmlformats.org/officeDocument/2006/relationships/tags" Target="../tags/tag20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4.png"/><Relationship Id="rId5" Type="http://schemas.openxmlformats.org/officeDocument/2006/relationships/tags" Target="../tags/tag29.xml"/><Relationship Id="rId10" Type="http://schemas.openxmlformats.org/officeDocument/2006/relationships/image" Target="../media/image1.jpeg"/><Relationship Id="rId4" Type="http://schemas.openxmlformats.org/officeDocument/2006/relationships/tags" Target="../tags/tag28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1.jpeg"/><Relationship Id="rId5" Type="http://schemas.openxmlformats.org/officeDocument/2006/relationships/tags" Target="../tags/tag3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1.jpe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image" Target="../media/image2.pn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9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2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4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1.jpeg"/><Relationship Id="rId5" Type="http://schemas.openxmlformats.org/officeDocument/2006/relationships/tags" Target="../tags/tag6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2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4.png"/><Relationship Id="rId5" Type="http://schemas.openxmlformats.org/officeDocument/2006/relationships/tags" Target="../tags/tag75.xml"/><Relationship Id="rId10" Type="http://schemas.openxmlformats.org/officeDocument/2006/relationships/image" Target="../media/image1.jpeg"/><Relationship Id="rId4" Type="http://schemas.openxmlformats.org/officeDocument/2006/relationships/tags" Target="../tags/tag74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2.png"/><Relationship Id="rId5" Type="http://schemas.openxmlformats.org/officeDocument/2006/relationships/tags" Target="../tags/tag83.xml"/><Relationship Id="rId10" Type="http://schemas.openxmlformats.org/officeDocument/2006/relationships/image" Target="../media/image4.png"/><Relationship Id="rId4" Type="http://schemas.openxmlformats.org/officeDocument/2006/relationships/tags" Target="../tags/tag82.xml"/><Relationship Id="rId9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2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1.jpe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90.xml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2.png"/><Relationship Id="rId5" Type="http://schemas.openxmlformats.org/officeDocument/2006/relationships/tags" Target="../tags/tag100.xml"/><Relationship Id="rId10" Type="http://schemas.openxmlformats.org/officeDocument/2006/relationships/image" Target="../media/image4.png"/><Relationship Id="rId4" Type="http://schemas.openxmlformats.org/officeDocument/2006/relationships/tags" Target="../tags/tag99.xml"/><Relationship Id="rId9" Type="http://schemas.openxmlformats.org/officeDocument/2006/relationships/image" Target="../media/image1.jpe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2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4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.jpeg"/><Relationship Id="rId5" Type="http://schemas.openxmlformats.org/officeDocument/2006/relationships/tags" Target="../tags/tag10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2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1.jpeg"/><Relationship Id="rId5" Type="http://schemas.openxmlformats.org/officeDocument/2006/relationships/tags" Target="../tags/tag11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5.xml"/><Relationship Id="rId9" Type="http://schemas.openxmlformats.org/officeDocument/2006/relationships/tags" Target="../tags/tag120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1.jpeg"/><Relationship Id="rId5" Type="http://schemas.openxmlformats.org/officeDocument/2006/relationships/tags" Target="../tags/tag12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image" Target="../media/image4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1.jpeg"/><Relationship Id="rId5" Type="http://schemas.openxmlformats.org/officeDocument/2006/relationships/tags" Target="../tags/tag13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3.xml"/><Relationship Id="rId9" Type="http://schemas.openxmlformats.org/officeDocument/2006/relationships/tags" Target="../tags/tag13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1.jpe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2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4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1.jpeg"/><Relationship Id="rId5" Type="http://schemas.openxmlformats.org/officeDocument/2006/relationships/tags" Target="../tags/tag15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3.xml"/><Relationship Id="rId9" Type="http://schemas.openxmlformats.org/officeDocument/2006/relationships/tags" Target="../tags/tag15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239"/>
            <a:ext cx="9144476" cy="5143262"/>
          </a:xfrm>
          <a:prstGeom prst="rect">
            <a:avLst/>
          </a:prstGeom>
        </p:spPr>
      </p:pic>
      <p:pic>
        <p:nvPicPr>
          <p:cNvPr id="3" name="图片 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5854" b="77790"/>
          <a:stretch>
            <a:fillRect/>
          </a:stretch>
        </p:blipFill>
        <p:spPr>
          <a:xfrm>
            <a:off x="0" y="476"/>
            <a:ext cx="1294574" cy="1143000"/>
          </a:xfrm>
          <a:prstGeom prst="rect">
            <a:avLst/>
          </a:prstGeom>
        </p:spPr>
      </p:pic>
      <p:pic>
        <p:nvPicPr>
          <p:cNvPr id="4" name="图片 3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t="85876" r="92625"/>
          <a:stretch>
            <a:fillRect/>
          </a:stretch>
        </p:blipFill>
        <p:spPr>
          <a:xfrm>
            <a:off x="0" y="4420372"/>
            <a:ext cx="670560" cy="722652"/>
          </a:xfrm>
          <a:prstGeom prst="rect">
            <a:avLst/>
          </a:prstGeom>
        </p:spPr>
      </p:pic>
      <p:pic>
        <p:nvPicPr>
          <p:cNvPr id="5" name="图片 4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l="53589"/>
          <a:stretch>
            <a:fillRect/>
          </a:stretch>
        </p:blipFill>
        <p:spPr>
          <a:xfrm>
            <a:off x="4902041" y="2163"/>
            <a:ext cx="4241949" cy="513965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" hasCustomPrompt="1"/>
            <p:custDataLst>
              <p:tags r:id="rId8"/>
            </p:custDataLst>
          </p:nvPr>
        </p:nvSpPr>
        <p:spPr>
          <a:xfrm>
            <a:off x="256699" y="1399223"/>
            <a:ext cx="5022523" cy="1592104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800" b="0" i="0" u="none" strike="noStrike" kern="1200" cap="none" spc="5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6" name="文本占位符 2"/>
          <p:cNvSpPr>
            <a:spLocks noGrp="1"/>
          </p:cNvSpPr>
          <p:nvPr>
            <p:ph type="body" idx="2" hasCustomPrompt="1"/>
            <p:custDataLst>
              <p:tags r:id="rId9"/>
            </p:custDataLst>
          </p:nvPr>
        </p:nvSpPr>
        <p:spPr>
          <a:xfrm>
            <a:off x="306229" y="3084196"/>
            <a:ext cx="4972993" cy="467905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7" name="图片 6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502412" y="714381"/>
            <a:ext cx="8139178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38" y="239"/>
            <a:ext cx="9144476" cy="5143262"/>
          </a:xfrm>
          <a:prstGeom prst="rect">
            <a:avLst/>
          </a:prstGeom>
        </p:spPr>
      </p:pic>
      <p:pic>
        <p:nvPicPr>
          <p:cNvPr id="3" name="图片 2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5625" b="73770"/>
          <a:stretch>
            <a:fillRect/>
          </a:stretch>
        </p:blipFill>
        <p:spPr>
          <a:xfrm>
            <a:off x="-238" y="64532"/>
            <a:ext cx="1310041" cy="1344216"/>
          </a:xfrm>
          <a:prstGeom prst="rect">
            <a:avLst/>
          </a:prstGeom>
        </p:spPr>
      </p:pic>
      <p:pic>
        <p:nvPicPr>
          <p:cNvPr id="2" name="图片 1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68906" t="46531"/>
          <a:stretch>
            <a:fillRect/>
          </a:stretch>
        </p:blipFill>
        <p:spPr>
          <a:xfrm>
            <a:off x="6301264" y="2393633"/>
            <a:ext cx="2843213" cy="274986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1" hasCustomPrompt="1"/>
            <p:custDataLst>
              <p:tags r:id="rId7"/>
            </p:custDataLst>
          </p:nvPr>
        </p:nvSpPr>
        <p:spPr>
          <a:xfrm>
            <a:off x="533400" y="1547864"/>
            <a:ext cx="6557963" cy="906242"/>
          </a:xfr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0" i="0" u="none" strike="noStrike" kern="0" cap="none" spc="7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1457519" y="2746556"/>
            <a:ext cx="4709726" cy="330977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500" b="0" i="0" u="none" strike="noStrike" kern="1200" cap="none" spc="300" normalizeH="0" baseline="0" noProof="1" dirty="0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79158" y="714381"/>
            <a:ext cx="3962432" cy="4041680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502448" y="714381"/>
            <a:ext cx="3962432" cy="285752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502444" y="1054894"/>
            <a:ext cx="3962400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4676813" y="714381"/>
            <a:ext cx="3962432" cy="285752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4676813" y="1054894"/>
            <a:ext cx="3962432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238" y="-238"/>
            <a:ext cx="9144476" cy="5143262"/>
          </a:xfrm>
          <a:prstGeom prst="rect">
            <a:avLst/>
          </a:prstGeom>
        </p:spPr>
      </p:pic>
      <p:pic>
        <p:nvPicPr>
          <p:cNvPr id="6" name="图片 5" descr="8.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r="51870"/>
          <a:stretch>
            <a:fillRect/>
          </a:stretch>
        </p:blipFill>
        <p:spPr>
          <a:xfrm>
            <a:off x="0" y="4418"/>
            <a:ext cx="4394348" cy="51341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48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4679194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2023/4/25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7" name="图片 6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2448" y="714381"/>
            <a:ext cx="8139178" cy="40416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238" y="239"/>
            <a:ext cx="9144476" cy="5143262"/>
          </a:xfrm>
          <a:prstGeom prst="rect">
            <a:avLst/>
          </a:prstGeom>
        </p:spPr>
      </p:pic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r="85854" b="77790"/>
          <a:stretch>
            <a:fillRect/>
          </a:stretch>
        </p:blipFill>
        <p:spPr>
          <a:xfrm>
            <a:off x="0" y="476"/>
            <a:ext cx="1294574" cy="1143000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t="85876" r="92625"/>
          <a:stretch>
            <a:fillRect/>
          </a:stretch>
        </p:blipFill>
        <p:spPr>
          <a:xfrm>
            <a:off x="0" y="4420372"/>
            <a:ext cx="670560" cy="722652"/>
          </a:xfrm>
          <a:prstGeom prst="rect">
            <a:avLst/>
          </a:prstGeom>
        </p:spPr>
      </p:pic>
      <p:pic>
        <p:nvPicPr>
          <p:cNvPr id="2" name="图片 1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rcRect l="53589"/>
          <a:stretch>
            <a:fillRect/>
          </a:stretch>
        </p:blipFill>
        <p:spPr>
          <a:xfrm>
            <a:off x="4902041" y="2163"/>
            <a:ext cx="4241949" cy="513965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256699" y="1995120"/>
            <a:ext cx="5022523" cy="899160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875" b="0" i="0" u="none" strike="noStrike" kern="1200" cap="none" spc="3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2" hasCustomPrompt="1"/>
            <p:custDataLst>
              <p:tags r:id="rId9"/>
            </p:custDataLst>
          </p:nvPr>
        </p:nvSpPr>
        <p:spPr>
          <a:xfrm>
            <a:off x="256699" y="2914283"/>
            <a:ext cx="5022523" cy="766826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简黑简" panose="00020600040101010101" charset="-122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3" hasCustomPrompt="1"/>
            <p:custDataLst>
              <p:tags r:id="rId10"/>
            </p:custDataLst>
          </p:nvPr>
        </p:nvSpPr>
        <p:spPr>
          <a:xfrm>
            <a:off x="256699" y="1399223"/>
            <a:ext cx="1974523" cy="575895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000" b="0" i="0" u="none" strike="noStrike" kern="1200" cap="none" spc="300" normalizeH="0" baseline="0" noProof="1" dirty="0" err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pic>
        <p:nvPicPr>
          <p:cNvPr id="14" name="图片 13" descr="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r="80565" b="69067"/>
          <a:stretch>
            <a:fillRect/>
          </a:stretch>
        </p:blipFill>
        <p:spPr>
          <a:xfrm flipH="1" flipV="1">
            <a:off x="7484745" y="3656439"/>
            <a:ext cx="1661159" cy="148705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19600" y="228150"/>
            <a:ext cx="8704800" cy="468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61200" y="93690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960835" y="162270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6191"/>
            <a:ext cx="3617595" cy="514969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0565" b="69067"/>
          <a:stretch>
            <a:fillRect/>
          </a:stretch>
        </p:blipFill>
        <p:spPr>
          <a:xfrm flipH="1" flipV="1">
            <a:off x="7741517" y="3886310"/>
            <a:ext cx="1404378" cy="1257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37400" y="577800"/>
            <a:ext cx="2970000" cy="661500"/>
          </a:xfrm>
        </p:spPr>
        <p:txBody>
          <a:bodyPr anchor="ctr" anchorCtr="0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40100" y="132300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3825900" y="577454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0565" b="69067"/>
          <a:stretch>
            <a:fillRect/>
          </a:stretch>
        </p:blipFill>
        <p:spPr>
          <a:xfrm flipH="1" flipV="1">
            <a:off x="7962561" y="4084188"/>
            <a:ext cx="1183334" cy="10593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9000" y="5859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59000" y="12447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59581" y="210600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3772377"/>
            <a:ext cx="9144000" cy="13715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5" y="0"/>
            <a:ext cx="1650683" cy="15037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502200"/>
            <a:ext cx="8232300" cy="423900"/>
          </a:xfrm>
        </p:spPr>
        <p:txBody>
          <a:bodyPr anchor="ctr" anchorCtr="0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12609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388530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238" y="476"/>
            <a:ext cx="9144476" cy="51430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r="80565" b="69067"/>
          <a:stretch>
            <a:fillRect/>
          </a:stretch>
        </p:blipFill>
        <p:spPr>
          <a:xfrm flipH="1" flipV="1">
            <a:off x="7871095" y="4002301"/>
            <a:ext cx="1274810" cy="11411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178200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12474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12474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361260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360990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4900469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8" y="0"/>
            <a:ext cx="9144476" cy="514302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4" name="图片 13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1984" b="70815"/>
          <a:stretch>
            <a:fillRect/>
          </a:stretch>
        </p:blipFill>
        <p:spPr>
          <a:xfrm>
            <a:off x="1906" y="0"/>
            <a:ext cx="1185320" cy="1079806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r="80565" b="69067"/>
          <a:stretch>
            <a:fillRect/>
          </a:stretch>
        </p:blipFill>
        <p:spPr>
          <a:xfrm flipH="1" flipV="1">
            <a:off x="7901583" y="4029596"/>
            <a:ext cx="1244321" cy="11139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42100" y="100440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141810" y="28971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33242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72104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9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8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9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0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4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5" Type="http://schemas.openxmlformats.org/officeDocument/2006/relationships/tags" Target="../tags/tag209.xml"/><Relationship Id="rId10" Type="http://schemas.openxmlformats.org/officeDocument/2006/relationships/tags" Target="../tags/tag214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0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5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7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0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63.xml"/><Relationship Id="rId7" Type="http://schemas.openxmlformats.org/officeDocument/2006/relationships/image" Target="../media/image16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66.xml"/><Relationship Id="rId7" Type="http://schemas.openxmlformats.org/officeDocument/2006/relationships/image" Target="../media/image18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71.xml"/><Relationship Id="rId7" Type="http://schemas.openxmlformats.org/officeDocument/2006/relationships/image" Target="../media/image22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5.png"/><Relationship Id="rId4" Type="http://schemas.openxmlformats.org/officeDocument/2006/relationships/tags" Target="../tags/tag172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值迭代&amp;策略迭代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026425" y="2850050"/>
            <a:ext cx="27054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2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Value Iteration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32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Police Iteration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32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Truncated Policy Iteration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57100" y="190475"/>
            <a:ext cx="2429850" cy="3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0" name="Google Shape;70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最优Belman方程</a:t>
            </a:r>
            <a:endParaRPr sz="1800" b="1"/>
          </a:p>
        </p:txBody>
      </p:sp>
      <p:sp>
        <p:nvSpPr>
          <p:cNvPr id="71" name="Google Shape;71;p13"/>
          <p:cNvSpPr txBox="1"/>
          <p:nvPr/>
        </p:nvSpPr>
        <p:spPr>
          <a:xfrm>
            <a:off x="234100" y="541025"/>
            <a:ext cx="243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求解v：迭代更新</a:t>
            </a:r>
            <a:endParaRPr sz="1800" b="1"/>
          </a:p>
        </p:txBody>
      </p:sp>
      <p:sp>
        <p:nvSpPr>
          <p:cNvPr id="72" name="Google Shape;72;p13"/>
          <p:cNvSpPr/>
          <p:nvPr/>
        </p:nvSpPr>
        <p:spPr>
          <a:xfrm>
            <a:off x="2492525" y="80550"/>
            <a:ext cx="944700" cy="542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4731825" y="2823725"/>
            <a:ext cx="27525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457200" lvl="0" indent="-3181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value update &lt;-&gt;policy update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  <a:p>
            <a:pPr marL="457200" lvl="0" indent="-3181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 panose="02000706050000020004"/>
              <a:buChar char="●"/>
            </a:pPr>
            <a:r>
              <a:rPr lang="zh-CN" sz="1660">
                <a:latin typeface="Acme" panose="02000706050000020004"/>
                <a:ea typeface="Acme" panose="02000706050000020004"/>
                <a:cs typeface="Acme" panose="02000706050000020004"/>
                <a:sym typeface="Acme" panose="02000706050000020004"/>
              </a:rPr>
              <a:t>假设：环境模型已知</a:t>
            </a:r>
            <a:endParaRPr sz="1660">
              <a:latin typeface="Acme" panose="02000706050000020004"/>
              <a:ea typeface="Acme" panose="02000706050000020004"/>
              <a:cs typeface="Acme" panose="02000706050000020004"/>
              <a:sym typeface="Acme" panose="02000706050000020004"/>
            </a:endParaRPr>
          </a:p>
        </p:txBody>
      </p:sp>
      <p:pic>
        <p:nvPicPr>
          <p:cNvPr id="74" name="Google Shape;74;p13" descr="$r_\pi$"/>
          <p:cNvPicPr preferRelativeResize="0"/>
          <p:nvPr/>
        </p:nvPicPr>
        <p:blipFill rotWithShape="1">
          <a:blip r:embed="rId4"/>
          <a:srcRect l="344" t="37586" r="97359" b="22312"/>
          <a:stretch>
            <a:fillRect/>
          </a:stretch>
        </p:blipFill>
        <p:spPr>
          <a:xfrm>
            <a:off x="5786150" y="3380325"/>
            <a:ext cx="363103" cy="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5"/>
          <a:srcRect l="414" t="27909" r="97276" b="22543"/>
          <a:stretch>
            <a:fillRect/>
          </a:stretch>
        </p:blipFill>
        <p:spPr>
          <a:xfrm>
            <a:off x="6224750" y="3419252"/>
            <a:ext cx="250511" cy="2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5163375" y="3530100"/>
            <a:ext cx="270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model-based RL Algorithm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54175" y="1067435"/>
            <a:ext cx="5283835" cy="3953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54175" y="1067435"/>
            <a:ext cx="5283835" cy="39535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2"/>
            </p:custDataLst>
          </p:nvPr>
        </p:nvSpPr>
        <p:spPr>
          <a:xfrm>
            <a:off x="5561890" y="808809"/>
            <a:ext cx="2193608" cy="1053465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60000"/>
          </a:bodyPr>
          <a:lstStyle/>
          <a:p>
            <a:pPr algn="l">
              <a:lnSpc>
                <a:spcPct val="100000"/>
              </a:lnSpc>
            </a:pPr>
            <a:r>
              <a:rPr lang="zh-CN" altLang="en-US" sz="4950" b="0" i="0" spc="430" dirty="0">
                <a:solidFill>
                  <a:srgbClr val="000000"/>
                </a:solidFill>
                <a:latin typeface="Arial Black" panose="020B0A04020102020204" charset="0"/>
                <a:ea typeface="汉仪大黑简" panose="02010600000101010101" charset="-122"/>
              </a:rPr>
              <a:t>值迭代与策略迭代</a:t>
            </a: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5459814" y="2372020"/>
            <a:ext cx="3020378" cy="522446"/>
            <a:chOff x="8565" y="4079"/>
            <a:chExt cx="6342" cy="1097"/>
          </a:xfrm>
        </p:grpSpPr>
        <p:sp>
          <p:nvSpPr>
            <p:cNvPr id="8" name="Object 109"/>
            <p:cNvSpPr txBox="1"/>
            <p:nvPr>
              <p:custDataLst>
                <p:tags r:id="rId12"/>
              </p:custDataLst>
            </p:nvPr>
          </p:nvSpPr>
          <p:spPr>
            <a:xfrm>
              <a:off x="9967" y="4136"/>
              <a:ext cx="4941" cy="1041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Value iteration algorithm</a:t>
              </a:r>
            </a:p>
          </p:txBody>
        </p:sp>
        <p:sp>
          <p:nvSpPr>
            <p:cNvPr id="11" name="Object 1012"/>
            <p:cNvSpPr txBox="1"/>
            <p:nvPr>
              <p:custDataLst>
                <p:tags r:id="rId13"/>
              </p:custDataLst>
            </p:nvPr>
          </p:nvSpPr>
          <p:spPr>
            <a:xfrm>
              <a:off x="8565" y="4079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01</a:t>
              </a:r>
              <a:endParaRPr lang="zh-CN" altLang="en-US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4"/>
            </p:custDataLst>
          </p:nvPr>
        </p:nvCxnSpPr>
        <p:spPr>
          <a:xfrm>
            <a:off x="5561732" y="1982924"/>
            <a:ext cx="23807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5515059" y="1982924"/>
            <a:ext cx="488633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5459814" y="3001622"/>
            <a:ext cx="3281839" cy="525780"/>
            <a:chOff x="8565" y="5171"/>
            <a:chExt cx="6891" cy="1104"/>
          </a:xfrm>
        </p:grpSpPr>
        <p:sp>
          <p:nvSpPr>
            <p:cNvPr id="9" name="Object 1010"/>
            <p:cNvSpPr txBox="1"/>
            <p:nvPr>
              <p:custDataLst>
                <p:tags r:id="rId10"/>
              </p:custDataLst>
            </p:nvPr>
          </p:nvSpPr>
          <p:spPr>
            <a:xfrm>
              <a:off x="9968" y="5236"/>
              <a:ext cx="5488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lstStyle/>
            <a:p>
              <a:pPr algn="l">
                <a:lnSpc>
                  <a:spcPct val="100000"/>
                </a:lnSpc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Policy iteration algorithm</a:t>
              </a:r>
            </a:p>
          </p:txBody>
        </p:sp>
        <p:sp>
          <p:nvSpPr>
            <p:cNvPr id="23" name="Object 1012"/>
            <p:cNvSpPr txBox="1"/>
            <p:nvPr>
              <p:custDataLst>
                <p:tags r:id="rId11"/>
              </p:custDataLst>
            </p:nvPr>
          </p:nvSpPr>
          <p:spPr>
            <a:xfrm>
              <a:off x="8565" y="5171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</a:t>
              </a:r>
              <a:r>
                <a:rPr lang="en-US" alt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2</a:t>
              </a:r>
            </a:p>
          </p:txBody>
        </p:sp>
      </p:grpSp>
      <p:grpSp>
        <p:nvGrpSpPr>
          <p:cNvPr id="4" name="组合 3"/>
          <p:cNvGrpSpPr/>
          <p:nvPr>
            <p:custDataLst>
              <p:tags r:id="rId7"/>
            </p:custDataLst>
          </p:nvPr>
        </p:nvGrpSpPr>
        <p:grpSpPr>
          <a:xfrm>
            <a:off x="5459814" y="3634082"/>
            <a:ext cx="3020378" cy="528638"/>
            <a:chOff x="8565" y="6264"/>
            <a:chExt cx="6342" cy="1110"/>
          </a:xfrm>
        </p:grpSpPr>
        <p:sp>
          <p:nvSpPr>
            <p:cNvPr id="10" name="Object 1011"/>
            <p:cNvSpPr txBox="1"/>
            <p:nvPr>
              <p:custDataLst>
                <p:tags r:id="rId8"/>
              </p:custDataLst>
            </p:nvPr>
          </p:nvSpPr>
          <p:spPr>
            <a:xfrm>
              <a:off x="9967" y="6336"/>
              <a:ext cx="4941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 lnSpcReduction="10000"/>
            </a:bodyPr>
            <a:lstStyle/>
            <a:p>
              <a:pPr lvl="0" algn="l"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Truncted policy iteration algorithm</a:t>
              </a:r>
            </a:p>
          </p:txBody>
        </p:sp>
        <p:sp>
          <p:nvSpPr>
            <p:cNvPr id="24" name="Object 1012"/>
            <p:cNvSpPr txBox="1"/>
            <p:nvPr>
              <p:custDataLst>
                <p:tags r:id="rId9"/>
              </p:custDataLst>
            </p:nvPr>
          </p:nvSpPr>
          <p:spPr>
            <a:xfrm>
              <a:off x="8565" y="6264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</a:t>
              </a:r>
              <a:r>
                <a:rPr lang="en-US" alt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3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5825" y="1101725"/>
            <a:ext cx="5044440" cy="3769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54175" y="1067435"/>
            <a:ext cx="5283835" cy="3953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0655" y="1170305"/>
            <a:ext cx="5193030" cy="34937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93850" y="1191260"/>
            <a:ext cx="5135880" cy="34975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9320" y="1430655"/>
            <a:ext cx="5666740" cy="18713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9500" y="1158875"/>
            <a:ext cx="5662930" cy="32397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endParaRPr lang="en-US" altLang="zh-CN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8345" y="1370965"/>
            <a:ext cx="5990590" cy="1200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Model-based RL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Char char="●"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Value iteration algorithm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Char char="●"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Policy interaction algorithm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Char char="●"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Truncated policy interaction algorithm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Elementwise form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7860" y="1071880"/>
            <a:ext cx="6473825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Elementwise form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135" y="1205865"/>
            <a:ext cx="5615940" cy="36709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Implementation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5380" y="1061720"/>
            <a:ext cx="5478780" cy="40017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5220" y="1271905"/>
            <a:ext cx="5501640" cy="24904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4200" y="1105535"/>
            <a:ext cx="5059045" cy="37541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9980" y="1139825"/>
            <a:ext cx="4972685" cy="3546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7260" y="1607185"/>
            <a:ext cx="6079490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 2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2850" y="1118870"/>
            <a:ext cx="5379085" cy="38265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Policy</a:t>
            </a:r>
            <a:r>
              <a:rPr lang="zh-CN"/>
              <a:t> iteration algorithm</a:t>
            </a:r>
            <a:r>
              <a:rPr lang="en-US" altLang="zh-CN"/>
              <a:t> - example 2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7470" y="1062990"/>
            <a:ext cx="5356860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2"/>
            </p:custDataLst>
          </p:nvPr>
        </p:nvSpPr>
        <p:spPr>
          <a:xfrm>
            <a:off x="5561890" y="808809"/>
            <a:ext cx="2193608" cy="1053465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60000"/>
          </a:bodyPr>
          <a:lstStyle/>
          <a:p>
            <a:pPr algn="l">
              <a:lnSpc>
                <a:spcPct val="100000"/>
              </a:lnSpc>
            </a:pPr>
            <a:r>
              <a:rPr lang="zh-CN" altLang="en-US" sz="4950" b="0" i="0" spc="430" dirty="0">
                <a:solidFill>
                  <a:srgbClr val="000000"/>
                </a:solidFill>
                <a:latin typeface="Arial Black" panose="020B0A04020102020204" charset="0"/>
                <a:ea typeface="汉仪大黑简" panose="02010600000101010101" charset="-122"/>
              </a:rPr>
              <a:t>值迭代与策略迭代</a:t>
            </a: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5459814" y="2372020"/>
            <a:ext cx="3020378" cy="522446"/>
            <a:chOff x="8565" y="4079"/>
            <a:chExt cx="6342" cy="1097"/>
          </a:xfrm>
        </p:grpSpPr>
        <p:sp>
          <p:nvSpPr>
            <p:cNvPr id="8" name="Object 109"/>
            <p:cNvSpPr txBox="1"/>
            <p:nvPr>
              <p:custDataLst>
                <p:tags r:id="rId12"/>
              </p:custDataLst>
            </p:nvPr>
          </p:nvSpPr>
          <p:spPr>
            <a:xfrm>
              <a:off x="9967" y="4136"/>
              <a:ext cx="4941" cy="1041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Value iteration algorithm</a:t>
              </a:r>
            </a:p>
          </p:txBody>
        </p:sp>
        <p:sp>
          <p:nvSpPr>
            <p:cNvPr id="11" name="Object 1012"/>
            <p:cNvSpPr txBox="1"/>
            <p:nvPr>
              <p:custDataLst>
                <p:tags r:id="rId13"/>
              </p:custDataLst>
            </p:nvPr>
          </p:nvSpPr>
          <p:spPr>
            <a:xfrm>
              <a:off x="8565" y="4079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01</a:t>
              </a:r>
              <a:endParaRPr lang="zh-CN" altLang="en-US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4"/>
            </p:custDataLst>
          </p:nvPr>
        </p:nvCxnSpPr>
        <p:spPr>
          <a:xfrm>
            <a:off x="5561732" y="1982924"/>
            <a:ext cx="23807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5515059" y="1982924"/>
            <a:ext cx="488633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5459814" y="3001622"/>
            <a:ext cx="3281839" cy="525780"/>
            <a:chOff x="8565" y="5171"/>
            <a:chExt cx="6891" cy="1104"/>
          </a:xfrm>
        </p:grpSpPr>
        <p:sp>
          <p:nvSpPr>
            <p:cNvPr id="9" name="Object 1010"/>
            <p:cNvSpPr txBox="1"/>
            <p:nvPr>
              <p:custDataLst>
                <p:tags r:id="rId10"/>
              </p:custDataLst>
            </p:nvPr>
          </p:nvSpPr>
          <p:spPr>
            <a:xfrm>
              <a:off x="9968" y="5236"/>
              <a:ext cx="5488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lstStyle/>
            <a:p>
              <a:pPr algn="l">
                <a:lnSpc>
                  <a:spcPct val="100000"/>
                </a:lnSpc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Policy iteration algorithm</a:t>
              </a:r>
            </a:p>
          </p:txBody>
        </p:sp>
        <p:sp>
          <p:nvSpPr>
            <p:cNvPr id="23" name="Object 1012"/>
            <p:cNvSpPr txBox="1"/>
            <p:nvPr>
              <p:custDataLst>
                <p:tags r:id="rId11"/>
              </p:custDataLst>
            </p:nvPr>
          </p:nvSpPr>
          <p:spPr>
            <a:xfrm>
              <a:off x="8565" y="5171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</a:t>
              </a:r>
              <a:r>
                <a:rPr lang="en-US" altLang="zh-CN" sz="2100" b="0" i="0" dirty="0">
                  <a:solidFill>
                    <a:schemeClr val="tx1"/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2</a:t>
              </a:r>
            </a:p>
          </p:txBody>
        </p:sp>
      </p:grpSp>
      <p:grpSp>
        <p:nvGrpSpPr>
          <p:cNvPr id="4" name="组合 3"/>
          <p:cNvGrpSpPr/>
          <p:nvPr>
            <p:custDataLst>
              <p:tags r:id="rId7"/>
            </p:custDataLst>
          </p:nvPr>
        </p:nvGrpSpPr>
        <p:grpSpPr>
          <a:xfrm>
            <a:off x="5459814" y="3634082"/>
            <a:ext cx="3020378" cy="528638"/>
            <a:chOff x="8565" y="6264"/>
            <a:chExt cx="6342" cy="1110"/>
          </a:xfrm>
        </p:grpSpPr>
        <p:sp>
          <p:nvSpPr>
            <p:cNvPr id="10" name="Object 1011"/>
            <p:cNvSpPr txBox="1"/>
            <p:nvPr>
              <p:custDataLst>
                <p:tags r:id="rId8"/>
              </p:custDataLst>
            </p:nvPr>
          </p:nvSpPr>
          <p:spPr>
            <a:xfrm>
              <a:off x="9967" y="6336"/>
              <a:ext cx="4941" cy="1039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 lnSpcReduction="10000"/>
            </a:bodyPr>
            <a:lstStyle/>
            <a:p>
              <a:pPr lvl="0" algn="l">
                <a:buSzTx/>
              </a:pPr>
              <a:r>
                <a:rPr lang="en-US" altLang="zh-CN" sz="1800" dirty="0">
                  <a:solidFill>
                    <a:schemeClr val="dk1"/>
                  </a:solidFill>
                  <a:latin typeface="Yu Mincho" panose="02020400000000000000" charset="-128"/>
                  <a:ea typeface="Yu Mincho" panose="02020400000000000000" charset="-128"/>
                  <a:sym typeface="+mn-ea"/>
                </a:rPr>
                <a:t>Truncted policy iteration algorithm</a:t>
              </a:r>
            </a:p>
          </p:txBody>
        </p:sp>
        <p:sp>
          <p:nvSpPr>
            <p:cNvPr id="24" name="Object 1012"/>
            <p:cNvSpPr txBox="1"/>
            <p:nvPr>
              <p:custDataLst>
                <p:tags r:id="rId9"/>
              </p:custDataLst>
            </p:nvPr>
          </p:nvSpPr>
          <p:spPr>
            <a:xfrm>
              <a:off x="8565" y="6264"/>
              <a:ext cx="1062" cy="850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fontScale="90000"/>
            </a:bodyPr>
            <a:lstStyle/>
            <a:p>
              <a:pPr>
                <a:lnSpc>
                  <a:spcPct val="100000"/>
                </a:lnSpc>
              </a:pPr>
              <a:r>
                <a:rPr lang="zh-CN" sz="2100" b="0" i="0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charset="0"/>
                  <a:ea typeface="汉仪中黑 简" panose="00020600040101010101" charset="-122"/>
                  <a:cs typeface="汉仪中黑 简" panose="00020600040101010101" charset="-122"/>
                </a:rPr>
                <a:t>03</a:t>
              </a:r>
              <a:endParaRPr lang="en-US" altLang="zh-CN" sz="2100" b="0" i="0" dirty="0">
                <a:solidFill>
                  <a:schemeClr val="tx1"/>
                </a:solidFill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How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to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solve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Bellman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optimality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equation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?</a:t>
                </a: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:endParaRPr lang="en-US" sz="1400" spc="10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v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f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v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func>
                        <m:funcPr>
                          <m:ctrlPr>
                            <a:rPr lang="en-US" sz="1400" i="1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pitchFamily="18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  <m:r>
                            <a:rPr lang="en-US" sz="1400" spc="5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6670" indent="-26670" algn="l" defTabSz="0" rtl="0" eaLnBrk="0">
                  <a:lnSpc>
                    <a:spcPct val="143000"/>
                  </a:lnSpc>
                  <a:spcBef>
                    <a:spcPts val="940"/>
                  </a:spcBef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Review: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contraction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mapping</a:t>
                </a:r>
                <a:r>
                  <a:rPr sz="1400" spc="9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theorem </a:t>
                </a:r>
                <a:r>
                  <a:rPr lang="zh-CN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宋体" panose="02010600030101010101" pitchFamily="2" charset="-122"/>
                    <a:cs typeface="Comic Sans MS" panose="030F0702030302020204" charset="0"/>
                    <a:sym typeface="+mn-ea"/>
                  </a:rPr>
                  <a:t>：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suggest</a:t>
                </a: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ing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an</a:t>
                </a:r>
                <a:r>
                  <a:rPr sz="1400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iterative</a:t>
                </a:r>
                <a:r>
                  <a:rPr sz="1400" spc="15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algorithm</a:t>
                </a:r>
                <a:r>
                  <a:rPr sz="1400" spc="13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: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4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487045" indent="0" algn="l" rtl="0" eaLnBrk="0">
                  <a:lnSpc>
                    <a:spcPts val="1095"/>
                  </a:lnSpc>
                  <a:spcBef>
                    <a:spcPts val="2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4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k</m:t>
                          </m:r>
                          <m:r>
                            <a:rPr lang="en-US" sz="1400" spc="5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+1</m:t>
                          </m:r>
                        </m:sub>
                      </m:sSub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  = 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𝑓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en-US" sz="14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aseline="-10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k</m:t>
                          </m:r>
                        </m:sub>
                      </m:sSub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 ) = </m:t>
                      </m:r>
                      <m:func>
                        <m:funcPr>
                          <m:ctrlPr>
                            <a:rPr lang="en-US" sz="1400" i="1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pitchFamily="18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400" spc="8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140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v</m:t>
                          </m:r>
                          <m:sSub>
                            <m:sSubPr>
                              <m:ctrlP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sz="1400" i="1" spc="8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sz="1400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aseline="-1000" dirty="0">
                                  <a:solidFill>
                                    <a:srgbClr val="000000">
                                      <a:alpha val="100000"/>
                                    </a:srgbClr>
                                  </a:solidFill>
                                  <a:latin typeface="Cambria Math" panose="02040503050406030204" charset="0"/>
                                  <a:ea typeface="Arial" panose="020B0604020202020204"/>
                                  <a:cs typeface="Cambria Math" panose="02040503050406030204" charset="0"/>
                                  <a:sym typeface="+mn-ea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400" spc="50" dirty="0">
                              <a:solidFill>
                                <a:srgbClr val="000000">
                                  <a:alpha val="100000"/>
                                </a:srgbClr>
                              </a:solidFill>
                              <a:latin typeface="Cambria Math" panose="02040503050406030204" charset="0"/>
                              <a:ea typeface="Arial" panose="020B0604020202020204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e>
                      </m:func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k</m:t>
                      </m:r>
                      <m:r>
                        <a:rPr lang="en-US" sz="14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 = 1, 2, 3 .</m:t>
                      </m:r>
                      <m:r>
                        <a:rPr lang="en-US" sz="14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 </m:t>
                      </m:r>
                      <m:r>
                        <a:rPr lang="en-US" sz="14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mbria Math" panose="02040503050406030204" charset="0"/>
                          <a:ea typeface="Arial" panose="020B0604020202020204"/>
                          <a:cs typeface="Cambria Math" panose="02040503050406030204" charset="0"/>
                          <a:sym typeface="+mn-ea"/>
                        </a:rPr>
                        <m:t>. .</m:t>
                      </m:r>
                    </m:oMath>
                  </m:oMathPara>
                </a14:m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1440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where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</a:t>
                </a:r>
                <a:r>
                  <a:rPr sz="1400" spc="70" baseline="-100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0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can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arbitrary</a:t>
                </a:r>
                <a:r>
                  <a:rPr sz="1400" spc="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265430" indent="0" algn="l" rtl="0" eaLnBrk="0">
                  <a:lnSpc>
                    <a:spcPct val="143000"/>
                  </a:lnSpc>
                  <a:spcBef>
                    <a:spcPts val="20"/>
                  </a:spcBef>
                  <a:buBlip>
                    <a:blip r:embed="rId3"/>
                  </a:buBlip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This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algorithm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can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eventually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ﬁ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nd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optimal</a:t>
                </a:r>
                <a:r>
                  <a:rPr sz="1400" spc="14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state</a:t>
                </a:r>
                <a:r>
                  <a:rPr sz="1400" spc="14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14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and</a:t>
                </a:r>
                <a:r>
                  <a:rPr sz="1400" spc="7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an  optimal</a:t>
                </a:r>
                <a:r>
                  <a:rPr sz="1400" spc="2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policy</a:t>
                </a:r>
              </a:p>
              <a:p>
                <a:pPr marL="265430" indent="0" algn="l" rtl="0" eaLnBrk="0">
                  <a:lnSpc>
                    <a:spcPct val="143000"/>
                  </a:lnSpc>
                  <a:spcBef>
                    <a:spcPts val="20"/>
                  </a:spcBef>
                  <a:buBlip>
                    <a:blip r:embed="rId3"/>
                  </a:buBlip>
                </a:pPr>
                <a:r>
                  <a:rPr sz="1400" dirty="0">
                    <a:solidFill>
                      <a:srgbClr val="FF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This algorithm is called</a:t>
                </a:r>
                <a:r>
                  <a:rPr sz="1085" spc="1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15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iteration</a:t>
                </a:r>
                <a:r>
                  <a:rPr sz="1400" spc="9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!</a:t>
                </a:r>
                <a:endParaRPr sz="1400" spc="3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</p:txBody>
          </p:sp>
        </mc:Choice>
        <mc:Fallback xmlns=""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  <a:blipFill rotWithShape="1">
                <a:blip r:embed="rId4"/>
                <a:stretch>
                  <a:fillRect l="-6" t="-4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Compare value iteration and policy iteration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0050" y="1222375"/>
            <a:ext cx="3728085" cy="3305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26560" y="1222375"/>
            <a:ext cx="4912995" cy="16230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Compare value iteration and policy iteration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6935" y="1111250"/>
            <a:ext cx="5599430" cy="38487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Compare value iteration and policy iteration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96415" y="1049655"/>
            <a:ext cx="5036820" cy="3749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21180" y="4486275"/>
            <a:ext cx="316230" cy="3124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Pseudocode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1180" y="4486275"/>
            <a:ext cx="316230" cy="312420"/>
          </a:xfrm>
          <a:prstGeom prst="rect">
            <a:avLst/>
          </a:prstGeom>
        </p:spPr>
      </p:pic>
      <p:pic>
        <p:nvPicPr>
          <p:cNvPr id="3" name="图片 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40155" y="1097280"/>
            <a:ext cx="5347970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Convergence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0910" y="1280795"/>
            <a:ext cx="529590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Convergence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73250" y="1238885"/>
            <a:ext cx="5082540" cy="34785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</a:t>
            </a:r>
            <a:r>
              <a:rPr lang="en-US"/>
              <a:t>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6515" y="1250950"/>
            <a:ext cx="5124450" cy="31013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</a:t>
            </a:r>
            <a:r>
              <a:rPr lang="en-US"/>
              <a:t>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215" y="1151890"/>
            <a:ext cx="4694555" cy="353314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0352c5c2274656d706c61746549645c223a32303233313537357d220a7d0a"/>
          <p:cNvSpPr txBox="1"/>
          <p:nvPr/>
        </p:nvSpPr>
        <p:spPr>
          <a:xfrm>
            <a:off x="5488940" y="1749425"/>
            <a:ext cx="3451860" cy="1909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.</a:t>
            </a:r>
          </a:p>
          <a:p>
            <a:pPr>
              <a:buBlip>
                <a:blip r:embed="rId5"/>
              </a:buBlip>
            </a:pP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“Truncated policy iteration-x” where x = 1, 3, 6, 100 refers to a</a:t>
            </a:r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truncated policy iteration algorithm where the policy evaluation step runs</a:t>
            </a:r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x iterations.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Truncated policy iteration - </a:t>
            </a:r>
            <a:r>
              <a:rPr lang="en-US"/>
              <a:t>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215" y="1151890"/>
            <a:ext cx="4694555" cy="3533140"/>
          </a:xfrm>
          <a:prstGeom prst="rect">
            <a:avLst/>
          </a:prstGeom>
        </p:spPr>
      </p:pic>
      <p:sp>
        <p:nvSpPr>
          <p:cNvPr id="4" name="文本框 3" descr="7b0a202020202262756c6c6574223a20227b5c2263617465676f727949645c223a31303030352c5c2274656d706c61746549645c223a32303233313537357d220a7d0a"/>
          <p:cNvSpPr txBox="1"/>
          <p:nvPr/>
        </p:nvSpPr>
        <p:spPr>
          <a:xfrm>
            <a:off x="5488940" y="1749425"/>
            <a:ext cx="3451860" cy="1909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.</a:t>
            </a:r>
          </a:p>
          <a:p>
            <a:pPr>
              <a:buBlip>
                <a:blip r:embed="rId5"/>
              </a:buBlip>
            </a:pP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The greater the value of x is, the faster the value estimate converges.</a:t>
            </a:r>
          </a:p>
          <a:p>
            <a:pPr indent="0">
              <a:buNone/>
            </a:pP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  <a:p>
            <a:pPr>
              <a:buBlip>
                <a:blip r:embed="rId5"/>
              </a:buBlip>
            </a:pP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However, the benefit of increasing x drops quickly when x is large.</a:t>
            </a:r>
          </a:p>
          <a:p>
            <a:pPr indent="0">
              <a:buNone/>
            </a:pPr>
            <a:endParaRPr lang="zh-CN" altLang="en-US">
              <a:latin typeface="Comic Sans MS" panose="030F0702030302020204" charset="0"/>
              <a:cs typeface="Comic Sans MS" panose="030F0702030302020204" charset="0"/>
            </a:endParaRPr>
          </a:p>
          <a:p>
            <a:pPr>
              <a:buBlip>
                <a:blip r:embed="rId5"/>
              </a:buBlip>
            </a:pP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In practice, run a few number of iterations in the policy evaluation step.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205" y="1237615"/>
            <a:ext cx="5770880" cy="3639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 algn="l" rtl="0" eaLnBrk="0">
                  <a:lnSpc>
                    <a:spcPct val="104000"/>
                  </a:lnSpc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The alogorithm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 dirty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k</m:t>
                        </m:r>
                        <m:r>
                          <a:rPr lang="en-US" sz="1600" spc="5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+1</m:t>
                        </m:r>
                      </m:sub>
                    </m:sSub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  = 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Arial" panose="020B0604020202020204"/>
                        <a:cs typeface="Cambria Math" panose="02040503050406030204" charset="0"/>
                        <a:sym typeface="+mn-ea"/>
                      </a:rPr>
                      <m:t>𝑓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en-US" sz="1600" i="1" dirty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aseline="-10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k</m:t>
                        </m:r>
                      </m:sub>
                    </m:sSub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 ) = </m:t>
                    </m:r>
                    <m:func>
                      <m:funcPr>
                        <m:ctrlPr>
                          <a:rPr lang="en-US" sz="1600" i="1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pitchFamily="18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en-US" sz="1600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pitchFamily="18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</m:sub>
                        </m:sSub>
                        <m:r>
                          <a:rPr lang="en-US" sz="1600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v</m:t>
                        </m:r>
                        <m:sSub>
                          <m:sSubPr>
                            <m:ctrlP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pitchFamily="18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sz="1600" i="1" spc="8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1600" i="1" dirty="0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aseline="-1000" dirty="0">
                                <a:solidFill>
                                  <a:srgbClr val="000000">
                                    <a:alpha val="100000"/>
                                  </a:srgbClr>
                                </a:solidFill>
                                <a:latin typeface="Cambria Math" panose="02040503050406030204" charset="0"/>
                                <a:ea typeface="Arial" panose="020B0604020202020204"/>
                                <a:cs typeface="Cambria Math" panose="02040503050406030204" charset="0"/>
                                <a:sym typeface="+mn-ea"/>
                              </a:rPr>
                              <m:t>k</m:t>
                            </m:r>
                          </m:sub>
                        </m:sSub>
                        <m:r>
                          <a:rPr lang="en-US" sz="1600" spc="5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func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,    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Arial" panose="020B0604020202020204"/>
                        <a:cs typeface="Cambria Math" panose="02040503050406030204" charset="0"/>
                        <a:sym typeface="+mn-ea"/>
                      </a:rPr>
                      <m:t>k</m:t>
                    </m:r>
                    <m:r>
                      <a:rPr lang="en-US" sz="1600" spc="5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 = 1, 2, 3 .</m:t>
                    </m:r>
                    <m:r>
                      <a:rPr lang="en-US" sz="1600" spc="1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sz="1600" dirty="0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. .</m:t>
                    </m:r>
                  </m:oMath>
                </a14:m>
                <a:endParaRPr lang="en-US" altLang="en-US" sz="16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96000"/>
                  </a:lnSpc>
                  <a:spcBef>
                    <a:spcPts val="270"/>
                  </a:spcBef>
                  <a:buNone/>
                </a:pPr>
                <a:endParaRPr lang="en-US" sz="1400" spc="10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ct val="97000"/>
                  </a:lnSpc>
                  <a:spcBef>
                    <a:spcPts val="1440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can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decomposed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to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two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steps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99000"/>
                  </a:lnSpc>
                  <a:spcBef>
                    <a:spcPts val="795"/>
                  </a:spcBef>
                  <a:buNone/>
                </a:pP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微软雅黑" panose="020B0503020204020204" charset="-122"/>
                    <a:cs typeface="Comic Sans MS" panose="030F0702030302020204" charset="0"/>
                    <a:sym typeface="+mn-ea"/>
                  </a:rPr>
                  <a:t>● 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</a:t>
                </a:r>
                <a:r>
                  <a:rPr sz="1400" spc="6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1: 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policy</a:t>
                </a:r>
                <a:r>
                  <a:rPr sz="1400" spc="6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update</a:t>
                </a:r>
                <a:r>
                  <a:rPr sz="1400" spc="6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This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to</a:t>
                </a:r>
                <a:r>
                  <a:rPr sz="1400" spc="1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solve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3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47625" indent="0" algn="l" rtl="0" eaLnBrk="0">
                  <a:lnSpc>
                    <a:spcPts val="1105"/>
                  </a:lnSpc>
                  <a:spcBef>
                    <a:spcPts val="1445"/>
                  </a:spcBef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 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where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given</a:t>
                </a:r>
                <a:r>
                  <a:rPr sz="1400" spc="6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ct val="100000"/>
                  </a:lnSpc>
                  <a:spcBef>
                    <a:spcPts val="730"/>
                  </a:spcBef>
                  <a:buNone/>
                </a:pPr>
                <a:r>
                  <a:rPr sz="1400" spc="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微软雅黑" panose="020B0503020204020204" charset="-122"/>
                    <a:cs typeface="Comic Sans MS" panose="030F0702030302020204" charset="0"/>
                    <a:sym typeface="+mn-ea"/>
                  </a:rPr>
                  <a:t>● 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Step</a:t>
                </a:r>
                <a:r>
                  <a:rPr sz="1400" spc="5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2: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4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FF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update.</a:t>
                </a: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0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114300" indent="0" algn="l" rtl="0" eaLnBrk="0">
                  <a:lnSpc>
                    <a:spcPct val="109000"/>
                  </a:lnSpc>
                  <a:buNone/>
                </a:pPr>
                <a:endParaRPr lang="en-US" altLang="en-US" sz="1400" dirty="0">
                  <a:latin typeface="Comic Sans MS" panose="030F0702030302020204" charset="0"/>
                  <a:cs typeface="Comic Sans MS" panose="030F0702030302020204" charset="0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Question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: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state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value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?  </a:t>
                </a: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endParaRPr sz="1400" spc="8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endParaRPr sz="1400" spc="8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  <a:p>
                <a:pPr marL="0" indent="0" algn="l" rtl="0" eaLnBrk="0">
                  <a:lnSpc>
                    <a:spcPts val="1170"/>
                  </a:lnSpc>
                  <a:spcBef>
                    <a:spcPts val="5"/>
                  </a:spcBef>
                  <a:buNone/>
                </a:pPr>
                <a:r>
                  <a:rPr lang="en-US"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No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,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because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it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is</a:t>
                </a:r>
                <a:r>
                  <a:rPr sz="1400" spc="8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not</a:t>
                </a:r>
                <a:r>
                  <a:rPr sz="1400" spc="5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ensured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sz="1400" i="1" spc="80" dirty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charset="0"/>
                            <a:ea typeface="Arial" panose="020B0604020202020204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baseline="-10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satis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ﬁ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es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a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Bellman</a:t>
                </a:r>
                <a:r>
                  <a:rPr sz="1400" spc="1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 </a:t>
                </a:r>
                <a:r>
                  <a:rPr sz="1400" dirty="0">
                    <a:solidFill>
                      <a:srgbClr val="000000">
                        <a:alpha val="100000"/>
                      </a:srgbClr>
                    </a:solidFill>
                    <a:latin typeface="Comic Sans MS" panose="030F0702030302020204" charset="0"/>
                    <a:ea typeface="Arial" panose="020B0604020202020204"/>
                    <a:cs typeface="Comic Sans MS" panose="030F0702030302020204" charset="0"/>
                    <a:sym typeface="+mn-ea"/>
                  </a:rPr>
                  <a:t>equation</a:t>
                </a:r>
                <a:endParaRPr sz="1400" spc="30" dirty="0">
                  <a:solidFill>
                    <a:srgbClr val="000000">
                      <a:alpha val="100000"/>
                    </a:srgbClr>
                  </a:solidFill>
                  <a:latin typeface="Comic Sans MS" panose="030F0702030302020204" charset="0"/>
                  <a:ea typeface="Arial" panose="020B0604020202020204"/>
                  <a:cs typeface="Comic Sans MS" panose="030F0702030302020204" charset="0"/>
                  <a:sym typeface="+mn-ea"/>
                </a:endParaRPr>
              </a:p>
            </p:txBody>
          </p:sp>
        </mc:Choice>
        <mc:Fallback xmlns="">
          <p:sp>
            <p:nvSpPr>
              <p:cNvPr id="88" name="Google Shape;88;p15" descr="7b0a202020202262756c6c6574223a20227b5c2263617465676f727949645c223a31303030352c5c2274656d706c61746549645c223a32303233313537347d220a7d0a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265" y="1103130"/>
                <a:ext cx="8520600" cy="3302700"/>
              </a:xfrm>
              <a:prstGeom prst="rect">
                <a:avLst/>
              </a:prstGeom>
              <a:blipFill rotWithShape="1">
                <a:blip r:embed="rId5"/>
                <a:stretch>
                  <a:fillRect l="-6" t="-4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2735" y="2531110"/>
            <a:ext cx="2430780" cy="310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5430" y="3343275"/>
            <a:ext cx="2438400" cy="303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2325" y="223520"/>
            <a:ext cx="490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Matrix-vector form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1890" y="567690"/>
            <a:ext cx="399542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SzTx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 useful for </a:t>
            </a:r>
            <a:r>
              <a:rPr lang="zh-CN" sz="18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theoretical analysis</a:t>
            </a: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</a:p>
        </p:txBody>
      </p:sp>
      <p:sp>
        <p:nvSpPr>
          <p:cNvPr id="88" name="Google Shape;88;p15" descr="7b0a202020202262756c6c6574223a20227b5c2263617465676f727949645c223a31303030352c5c2274656d706c61746549645c223a32303233313537347d220a7d0a"/>
          <p:cNvSpPr txBox="1">
            <a:spLocks noGrp="1"/>
          </p:cNvSpPr>
          <p:nvPr>
            <p:ph type="body" idx="1"/>
          </p:nvPr>
        </p:nvSpPr>
        <p:spPr>
          <a:xfrm>
            <a:off x="387265" y="110313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rtl="0" eaLnBrk="0">
              <a:lnSpc>
                <a:spcPct val="99000"/>
              </a:lnSpc>
              <a:spcBef>
                <a:spcPts val="795"/>
              </a:spcBef>
              <a:buNone/>
            </a:pPr>
            <a:r>
              <a:rPr sz="1400" spc="6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● 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Step</a:t>
            </a:r>
            <a:r>
              <a:rPr sz="1400" spc="6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1: 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policy</a:t>
            </a:r>
            <a:r>
              <a:rPr sz="1400" spc="6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update</a:t>
            </a:r>
            <a:r>
              <a:rPr sz="1400" spc="6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. </a:t>
            </a:r>
            <a:r>
              <a:rPr sz="1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Th</a:t>
            </a:r>
            <a:r>
              <a:rPr lang="en-US" sz="1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e elementwise form of</a:t>
            </a: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lang="en-US" sz="140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    </a:t>
            </a: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endParaRPr lang="en-US" sz="1400" spc="50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lang="en-US" altLang="zh-CN" sz="1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=&gt;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32325" y="223520"/>
            <a:ext cx="490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Elementwise form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1890" y="567690"/>
            <a:ext cx="399542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SzTx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 useful for </a:t>
            </a:r>
            <a:r>
              <a:rPr lang="en-US" altLang="zh-CN" sz="18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implementation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22550" y="1495425"/>
            <a:ext cx="3153410" cy="410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r="3712" b="16505"/>
          <a:stretch>
            <a:fillRect/>
          </a:stretch>
        </p:blipFill>
        <p:spPr>
          <a:xfrm>
            <a:off x="1416050" y="2118360"/>
            <a:ext cx="6077585" cy="876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16050" y="3041015"/>
            <a:ext cx="6127115" cy="18154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</a:p>
        </p:txBody>
      </p:sp>
      <p:sp>
        <p:nvSpPr>
          <p:cNvPr id="88" name="Google Shape;88;p15" descr="7b0a202020202262756c6c6574223a20227b5c2263617465676f727949645c223a31303030352c5c2274656d706c61746549645c223a32303233313537347d220a7d0a"/>
          <p:cNvSpPr txBox="1">
            <a:spLocks noGrp="1"/>
          </p:cNvSpPr>
          <p:nvPr>
            <p:ph type="body" idx="1"/>
          </p:nvPr>
        </p:nvSpPr>
        <p:spPr>
          <a:xfrm>
            <a:off x="387265" y="110313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sz="1400" spc="50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+mn-ea"/>
              </a:rPr>
              <a:t>● 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Step</a:t>
            </a:r>
            <a:r>
              <a:rPr sz="1400" spc="5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2: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value</a:t>
            </a:r>
            <a:r>
              <a:rPr sz="1400" spc="4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 </a:t>
            </a:r>
            <a:r>
              <a:rPr sz="1400" dirty="0">
                <a:solidFill>
                  <a:srgbClr val="0000FF">
                    <a:alpha val="100000"/>
                  </a:srgbClr>
                </a:solidFill>
                <a:latin typeface="Comic Sans MS" panose="030F0702030302020204" charset="0"/>
                <a:ea typeface="Arial" panose="020B0604020202020204"/>
                <a:cs typeface="Comic Sans MS" panose="030F0702030302020204" charset="0"/>
                <a:sym typeface="+mn-ea"/>
              </a:rPr>
              <a:t>update.</a:t>
            </a: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endParaRPr lang="en-US" altLang="en-US" sz="1400" dirty="0">
              <a:solidFill>
                <a:srgbClr val="0000FF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endParaRPr lang="en-US" altLang="en-US" sz="1400" dirty="0">
              <a:solidFill>
                <a:srgbClr val="0000FF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  <a:p>
            <a:pPr marL="47625" indent="0" algn="l" rtl="0" eaLnBrk="0">
              <a:lnSpc>
                <a:spcPts val="1105"/>
              </a:lnSpc>
              <a:spcBef>
                <a:spcPts val="1445"/>
              </a:spcBef>
              <a:buNone/>
            </a:pPr>
            <a:r>
              <a:rPr lang="en-US" altLang="en-US" sz="1400" dirty="0">
                <a:latin typeface="Comic Sans MS" panose="030F0702030302020204" charset="0"/>
                <a:cs typeface="Comic Sans MS" panose="030F0702030302020204" charset="0"/>
              </a:rPr>
              <a:t>=&gt;</a:t>
            </a:r>
          </a:p>
          <a:p>
            <a:pPr marL="114300" indent="0" algn="l" rtl="0" eaLnBrk="0">
              <a:lnSpc>
                <a:spcPct val="100000"/>
              </a:lnSpc>
              <a:buNone/>
            </a:pP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114300" indent="0" algn="l" rtl="0" eaLnBrk="0">
              <a:lnSpc>
                <a:spcPct val="109000"/>
              </a:lnSpc>
              <a:buNone/>
            </a:pPr>
            <a:endParaRPr lang="en-US" altLang="en-US" sz="1400" dirty="0">
              <a:latin typeface="Comic Sans MS" panose="030F0702030302020204" charset="0"/>
              <a:cs typeface="Comic Sans MS" panose="030F0702030302020204" charset="0"/>
            </a:endParaRPr>
          </a:p>
          <a:p>
            <a:pPr marL="0" indent="0" algn="l" rtl="0" eaLnBrk="0">
              <a:lnSpc>
                <a:spcPts val="1170"/>
              </a:lnSpc>
              <a:spcBef>
                <a:spcPts val="5"/>
              </a:spcBef>
              <a:buNone/>
            </a:pPr>
            <a:endParaRPr sz="1400" spc="30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ea typeface="Arial" panose="020B0604020202020204"/>
              <a:cs typeface="Comic Sans MS" panose="030F0702030302020204" charset="0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09850" y="1504315"/>
            <a:ext cx="2438400" cy="303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2325" y="223520"/>
            <a:ext cx="4902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Elementwise form</a:t>
            </a:r>
            <a:endParaRPr lang="zh-CN" altLang="en-US" sz="1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1890" y="567690"/>
            <a:ext cx="3995420" cy="267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SzTx/>
            </a:pPr>
            <a:r>
              <a:rPr lang="zh-CN" sz="1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 useful for </a:t>
            </a:r>
            <a:r>
              <a:rPr lang="en-US" altLang="zh-CN" sz="18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  <a:sym typeface="+mn-ea"/>
              </a:rPr>
              <a:t>implementation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57805" y="1102995"/>
            <a:ext cx="4572000" cy="304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rtl="0" eaLnBrk="0">
              <a:lnSpc>
                <a:spcPct val="99000"/>
              </a:lnSpc>
              <a:spcBef>
                <a:spcPts val="795"/>
              </a:spcBef>
              <a:buNone/>
            </a:pPr>
            <a:r>
              <a:rPr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Th</a:t>
            </a:r>
            <a:r>
              <a:rPr lang="en-US" dirty="0">
                <a:solidFill>
                  <a:srgbClr val="000000">
                    <a:alpha val="100000"/>
                  </a:srgbClr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e elementwise form of</a:t>
            </a:r>
            <a:endParaRPr lang="en-US" altLang="en-US" dirty="0">
              <a:solidFill>
                <a:srgbClr val="000000">
                  <a:alpha val="100000"/>
                </a:srgbClr>
              </a:soli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8370" y="1905000"/>
            <a:ext cx="6184265" cy="10217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73505" y="3094355"/>
            <a:ext cx="5063490" cy="1011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Pseudocode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5490" y="1102995"/>
            <a:ext cx="6341745" cy="678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97660" y="1832610"/>
            <a:ext cx="5116195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4040" y="1036955"/>
            <a:ext cx="5779770" cy="4946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93060" y="1594485"/>
            <a:ext cx="5194935" cy="18332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24965" y="3490595"/>
            <a:ext cx="6553200" cy="14655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rcRect r="5335" b="38258"/>
          <a:stretch>
            <a:fillRect/>
          </a:stretch>
        </p:blipFill>
        <p:spPr>
          <a:xfrm>
            <a:off x="673100" y="3203575"/>
            <a:ext cx="2900680" cy="248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64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Value iteration algorithm</a:t>
            </a:r>
            <a:r>
              <a:rPr lang="en-US" altLang="zh-CN"/>
              <a:t> - Example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6035" y="971550"/>
            <a:ext cx="9113520" cy="34290"/>
          </a:xfrm>
          <a:prstGeom prst="line">
            <a:avLst/>
          </a:prstGeom>
          <a:ln w="28575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5010" y="1075055"/>
            <a:ext cx="5195570" cy="3911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c9a0286-2c27-41e1-bf50-eba36b8ad002"/>
  <p:tag name="COMMONDATA" val="eyJoZGlkIjoiNWE0MzEyMGY4NDk1YzhmNTBlNjJiNDJhYjA4YTk3ND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5*i*1"/>
  <p:tag name="KSO_WM_BEAUTIFY_FLAG" val="#wm#"/>
  <p:tag name="KSO_WM_TAG_VERSION" val="1.0"/>
  <p:tag name="KSO_WM_CHIP_GROUPID" val="62f0aa91295c1bf6da6dbae3"/>
  <p:tag name="KSO_WM_CHIP_XID" val="62f0ab54295c1bf6da6dbc34"/>
  <p:tag name="KSO_WM_UNIT_DEC_AREA_ID" val="16c8c2a7f7314487bfa185fc1964451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f9a044c1e2a401d9d1bca28e724b48b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98486e94d6ee48d5b1f305f07c45bef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110a92366244e887f129299d4c219e"/>
  <p:tag name="KSO_WM_SLIDE_BACKGROUND_TYPE" val="fram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64bb72319960413f9c31b53ba43215ea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9e1b24d3de14c9cbe451ddddb1b317a"/>
  <p:tag name="KSO_WM_SLIDE_BACKGROUND_TYPE" val="fram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7b323aaa5423465087565e015992bca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eb021223514523878a95051bb0a4fd"/>
  <p:tag name="KSO_WM_SLIDE_BACKGROUND_TYPE" val="fram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3*i*1"/>
  <p:tag name="KSO_WM_BEAUTIFY_FLAG" val="#wm#"/>
  <p:tag name="KSO_WM_TAG_VERSION" val="1.0"/>
  <p:tag name="KSO_WM_CHIP_GROUPID" val="62f0aa91295c1bf6da6dbae3"/>
  <p:tag name="KSO_WM_CHIP_XID" val="62f0ab54295c1bf6da6dbc35"/>
  <p:tag name="KSO_WM_UNIT_DEC_AREA_ID" val="8f2f52afeace4f3b81781b845ff73bce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a5bec6f3ead4fcaab81a62cfd445b4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9ae0b329890f4c7fbb785ea16dfd73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312d31704dd41508c232259eca19b40"/>
  <p:tag name="KSO_WM_SLIDE_BACKGROUND_TYPE" val="leftRigh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f7c034d237854985b911f11cd260e58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f1a64bc586406999f0c9a23a9ec547"/>
  <p:tag name="KSO_WM_SLIDE_BACKGROUND_TYPE" val="leftRigh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0b481e8125f24254be92d49d7a680af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5f8ee19fad648b8ade6a5cbce5b8004"/>
  <p:tag name="KSO_WM_SLIDE_BACKGROUND_TYPE" val="topBot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da4c5f7cce01466f83b5104d8497987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6503977710945c69834fa8cf4988509"/>
  <p:tag name="KSO_WM_SLIDE_BACKGROUND_TYPE" val="topBotto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9bbf93af1f284e7ab92f0c0c95b712d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f4b997675a44a06a9cc8485818543b3"/>
  <p:tag name="KSO_WM_SLIDE_BACKGROUND_TYPE" val="bottomTop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5ccdf5ea97c444e39b93b7efd3935ac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7c0cc3202d94b5eb08de639969209d9"/>
  <p:tag name="KSO_WM_SLIDE_BACKGROUND_TYPE" val="bottomTop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fe8d367b02f14741815dbf5e38ebf2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34688b960a94b3396dcbaa0562efce7"/>
  <p:tag name="KSO_WM_SLIDE_BACKGROUND_TYPE" val="navigatio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065c9ec7c49e411a824c8a1fe7ca1b0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169a57737684e43b5e715e338d317ec"/>
  <p:tag name="KSO_WM_SLIDE_BACKGROUND_TYPE" val="navigation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总结汇报通用模版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1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17813573851343199dca17b850606ae7"/>
  <p:tag name="KSO_WM_CHIP_GROUPID" val="619ddf4a56c5b5f57912a631"/>
  <p:tag name="KSO_WM_CHIP_XID" val="619ddf4a56c5b5f57912a62e"/>
  <p:tag name="KSO_WM_CHIP_FILLAREA_FILL_RULE" val="{&quot;fill_align&quot;:&quot;lt&quot;,&quot;fill_mode&quot;:&quot;adaptive&quot;,&quot;sacle_strategy&quot;:&quot;smart&quot;}"/>
  <p:tag name="KSO_WM_ASSEMBLE_CHIP_INDEX" val="1f689c259c3c46fb9982dd3da60a4572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4b"/>
  <p:tag name="KSO_WM_TEMPLATE_ASSEMBLE_GROUPID" val="62f0aa91295c1bf6da6dbae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3ac145f0079341c8a361284880f7bec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703f4608104798a211302ca354a9a5"/>
  <p:tag name="KSO_WM_SLIDE_BACKGROUND_TYPE" val="bel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5176189c5c4549e0bc8b1fa37e67e74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630b4a3668419e8d4b67d5068c14e5"/>
  <p:tag name="KSO_WM_SLIDE_BACKGROUND_TYPE" val="belt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e38da3938bff451ca7d883ad6a98cad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1ccb9f6bb1641719cd17a2015fde652"/>
  <p:tag name="KSO_WM_SLIDE_BACKGROUND_TYPE" val="bel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533_1*f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d20d7ba0de794e729b65daed407f33aa"/>
  <p:tag name="KSO_WM_CHIP_GROUPID" val="619ddf4a56c5b5f57912a631"/>
  <p:tag name="KSO_WM_CHIP_XID" val="619ddf4a56c5b5f57912a62e"/>
  <p:tag name="KSO_WM_CHIP_FILLAREA_FILL_RULE" val="{&quot;fill_align&quot;:&quot;lt&quot;,&quot;fill_mode&quot;:&quot;adaptive&quot;,&quot;sacle_strategy&quot;:&quot;smart&quot;}"/>
  <p:tag name="KSO_WM_ASSEMBLE_CHIP_INDEX" val="1f689c259c3c46fb9982dd3da60a4572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4b"/>
  <p:tag name="KSO_WM_TEMPLATE_ASSEMBLE_GROUPID" val="62f0aa91295c1bf6da6dbae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533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5533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1b804295c1bf6da6e9278"/>
  <p:tag name="KSO_WM_TEMPLATE_ASSEMBLE_GROUPID" val="62f0aa91295c1bf6da6dbae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66;2"/>
  <p:tag name="KSO_WM_UNIT_BLOCK" val="0"/>
  <p:tag name="KSO_WM_UNIT_DEC_AREA_ID" val="4edd164f768c4632aed14f5ec658cfaf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4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028595055a6c4cae8d86d7ec77a6e004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224dd7f077a94dd7bef5870d764232b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533_4*i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b1ca0c66bde4010bce49b6d6b94d6c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533_4*i*2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3b25c3ecdb4c41d9a0fc043fae6ecdd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589d39dbf2b64358a36ef15b8903f1a8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5533_4*l_h_a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5533_4*l_h_i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5533_4*l_h_a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5533_4*l_h_i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5533_4*l_h_a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UNIT_VALUE" val="24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5533_4*l_h_i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5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533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5533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1b804295c1bf6da6e9278"/>
  <p:tag name="KSO_WM_TEMPLATE_ASSEMBLE_GROUPID" val="62f0aa91295c1bf6da6dbae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66;2"/>
  <p:tag name="KSO_WM_UNIT_BLOCK" val="0"/>
  <p:tag name="KSO_WM_UNIT_DEC_AREA_ID" val="4edd164f768c4632aed14f5ec658cfaf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4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028595055a6c4cae8d86d7ec77a6e004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224dd7f077a94dd7bef5870d764232b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533_4*i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b1ca0c66bde4010bce49b6d6b94d6c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533_4*i*2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7c6633c07732493092f07df56a8f5d02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3b25c3ecdb4c41d9a0fc043fae6ecdd2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533_4**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5cceb5fa96911f219256ed"/>
  <p:tag name="KSO_WM_CHIP_XID" val="625d0d8bfa96911f219258c2"/>
  <p:tag name="KSO_WM_UNIT_DEC_AREA_ID" val="589d39dbf2b64358a36ef15b8903f1a8"/>
  <p:tag name="KSO_WM_CHIP_FILLAREA_FILL_RULE" val="{&quot;fill_align&quot;:&quot;cm&quot;,&quot;fill_mode&quot;:&quot;fix&quot;,&quot;sacle_strategy&quot;:&quot;stretch&quot;}"/>
  <p:tag name="KSO_WM_ASSEMBLE_CHIP_INDEX" val="7c6633c07732493092f07df56a8f5d02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5533_4*l_h_a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5533_4*l_h_i*1_3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5533_4*l_h_a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5533_4*l_h_i*1_2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5533_4*l_h_a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UNIT_VALUE" val="24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5533_4*l_h_i*1_1_1"/>
  <p:tag name="KSO_WM_TEMPLATE_CATEGORY" val="custom"/>
  <p:tag name="KSO_WM_TEMPLATE_INDEX" val="20225533"/>
  <p:tag name="KSO_WM_UNIT_LAYERLEVEL" val="1_1_1"/>
  <p:tag name="KSO_WM_TAG_VERSION" val="1.0"/>
  <p:tag name="KSO_WM_BEAUTIFY_FLAG" val="#wm#"/>
  <p:tag name="KSO_WM_DIAGRAM_GROUP_CODE" val="l1-1"/>
  <p:tag name="KSO_WM_CHIP_GROUPID" val="625cceb5fa96911f219256ed"/>
  <p:tag name="KSO_WM_CHIP_XID" val="625d0d8bfa96911f219258c2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11*i*1"/>
  <p:tag name="KSO_WM_BEAUTIFY_FLAG" val="#wm#"/>
  <p:tag name="KSO_WM_TAG_VERSION" val="1.0"/>
  <p:tag name="KSO_WM_CHIP_GROUPID" val="62f0aa91295c1bf6da6dbae3"/>
  <p:tag name="KSO_WM_CHIP_XID" val="62f0ab54295c1bf6da6dbc2f"/>
  <p:tag name="KSO_WM_UNIT_DEC_AREA_ID" val="0ea17f65ad804a0787d9da7f51f34f2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970d562adf4e90bfbf112843e6d17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13*i*1"/>
  <p:tag name="KSO_WM_BEAUTIFY_FLAG" val="#wm#"/>
  <p:tag name="KSO_WM_TAG_VERSION" val="1.0"/>
  <p:tag name="KSO_WM_CHIP_GROUPID" val="62f0aa91295c1bf6da6dbae3"/>
  <p:tag name="KSO_WM_CHIP_XID" val="62f0ab54295c1bf6da6dbc2d"/>
  <p:tag name="KSO_WM_UNIT_DEC_AREA_ID" val="481ad12233294a1fad5a9a59922235a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6c779dd4f544848a7d6dd3ec68af4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12*i*1"/>
  <p:tag name="KSO_WM_BEAUTIFY_FLAG" val="#wm#"/>
  <p:tag name="KSO_WM_TAG_VERSION" val="1.0"/>
  <p:tag name="KSO_WM_CHIP_GROUPID" val="62f0aa91295c1bf6da6dbae3"/>
  <p:tag name="KSO_WM_CHIP_XID" val="62f0ab54295c1bf6da6dbc2e"/>
  <p:tag name="KSO_WM_UNIT_DEC_AREA_ID" val="335bef16a3b8454ebb3a086d6d0e5df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342991019b94d84a345b79daac70c4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53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1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66;72;2"/>
  <p:tag name="KSO_WM_UNIT_BLOCK" val="0"/>
  <p:tag name="KSO_WM_UNIT_DEC_AREA_ID" val="35509d1475a54fee9927f22d8a6d6f8b"/>
  <p:tag name="KSO_WM_CHIP_GROUPID" val="618886c004b8904ebc644f8f"/>
  <p:tag name="KSO_WM_CHIP_XID" val="618886c004b8904ebc644f8c"/>
  <p:tag name="KSO_WM_CHIP_FILLAREA_FILL_RULE" val="{&quot;fill_align&quot;:&quot;ct&quot;,&quot;fill_mode&quot;:&quot;adaptive&quot;,&quot;sacle_strategy&quot;:&quot;smart&quot;}"/>
  <p:tag name="KSO_WM_ASSEMBLE_CHIP_INDEX" val="18838d040aaf439180e8c1205eeeb8f9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9a"/>
  <p:tag name="KSO_WM_TEMPLATE_ASSEMBLE_GROUPID" val="62f0aa91295c1bf6da6dbae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533_1*f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6a0fbc19b44a402494d2d8b440c82bdf"/>
  <p:tag name="KSO_WM_CHIP_GROUPID" val="618886c004b8904ebc644f8f"/>
  <p:tag name="KSO_WM_CHIP_XID" val="618886c004b8904ebc644f8c"/>
  <p:tag name="KSO_WM_CHIP_FILLAREA_FILL_RULE" val="{&quot;fill_align&quot;:&quot;ct&quot;,&quot;fill_mode&quot;:&quot;adaptive&quot;,&quot;sacle_strategy&quot;:&quot;smart&quot;}"/>
  <p:tag name="KSO_WM_ASSEMBLE_CHIP_INDEX" val="18838d040aaf439180e8c1205eeeb8f9"/>
  <p:tag name="KSO_WM_UNIT_TEXT_FILL_FORE_SCHEMECOLOR_INDEX_BRIGHTNESS" val="0"/>
  <p:tag name="KSO_WM_UNIT_TEXT_FILL_FORE_SCHEMECOLOR_INDEX" val="5"/>
  <p:tag name="KSO_WM_UNIT_TEXT_FILL_TYPE" val="1"/>
  <p:tag name="KSO_WM_TEMPLATE_ASSEMBLE_XID" val="6315a38b59d53ee3cde29b9a"/>
  <p:tag name="KSO_WM_TEMPLATE_ASSEMBLE_GROUPID" val="62f0aa91295c1bf6da6dbae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15*i*1"/>
  <p:tag name="KSO_WM_BEAUTIFY_FLAG" val="#wm#"/>
  <p:tag name="KSO_WM_TAG_VERSION" val="1.0"/>
  <p:tag name="KSO_WM_CHIP_GROUPID" val="62f0aa91295c1bf6da6dbae3"/>
  <p:tag name="KSO_WM_CHIP_XID" val="62f0ab54295c1bf6da6dbc28"/>
  <p:tag name="KSO_WM_UNIT_DEC_AREA_ID" val="b1b258683ca846519ae015fe7e36b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aab27b3fe3446bda2da9df6c9b1686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16*i*1"/>
  <p:tag name="KSO_WM_BEAUTIFY_FLAG" val="#wm#"/>
  <p:tag name="KSO_WM_TAG_VERSION" val="1.0"/>
  <p:tag name="KSO_WM_CHIP_GROUPID" val="62f0aa91295c1bf6da6dbae3"/>
  <p:tag name="KSO_WM_CHIP_XID" val="62f0ab54295c1bf6da6dbc27"/>
  <p:tag name="KSO_WM_UNIT_DEC_AREA_ID" val="f33770b851804ac5a3d33dcef5b1442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f6928dcca70454f89022ef17300596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533"/>
  <p:tag name="KSO_WM_CHIP_COLORIN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2*i*1"/>
  <p:tag name="KSO_WM_BEAUTIFY_FLAG" val="#wm#"/>
  <p:tag name="KSO_WM_TAG_VERSION" val="1.0"/>
  <p:tag name="KSO_WM_CHIP_GROUPID" val="62f0aa91295c1bf6da6dbae3"/>
  <p:tag name="KSO_WM_CHIP_XID" val="62f0ab54295c1bf6da6dbc36"/>
  <p:tag name="KSO_WM_UNIT_DEC_AREA_ID" val="225e82d2d96b471282a404bbe188c7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f8ce2493b99450388715429fdba1ae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18*i*1"/>
  <p:tag name="KSO_WM_BEAUTIFY_FLAG" val="#wm#"/>
  <p:tag name="KSO_WM_TAG_VERSION" val="1.0"/>
  <p:tag name="KSO_WM_CHIP_GROUPID" val="62f0aa91295c1bf6da6dbae3"/>
  <p:tag name="KSO_WM_CHIP_XID" val="62f0ab54295c1bf6da6dbc2c"/>
  <p:tag name="KSO_WM_UNIT_DEC_AREA_ID" val="68b1b5a410064af98882e592be117ae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9f25357dc0490fb770ce68804ed96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20*i*1"/>
  <p:tag name="KSO_WM_BEAUTIFY_FLAG" val="#wm#"/>
  <p:tag name="KSO_WM_TAG_VERSION" val="1.0"/>
  <p:tag name="KSO_WM_CHIP_GROUPID" val="62f0aa91295c1bf6da6dbae3"/>
  <p:tag name="KSO_WM_CHIP_XID" val="62f0ab54295c1bf6da6dbc29"/>
  <p:tag name="KSO_WM_UNIT_DEC_AREA_ID" val="7a6820ae46a840bea18ba0c22490de6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3689f56e3bd433aa6197cb465adf18f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21*i*1"/>
  <p:tag name="KSO_WM_BEAUTIFY_FLAG" val="#wm#"/>
  <p:tag name="KSO_WM_TAG_VERSION" val="1.0"/>
  <p:tag name="KSO_WM_CHIP_GROUPID" val="62f0aa91295c1bf6da6dbae3"/>
  <p:tag name="KSO_WM_CHIP_XID" val="62f0ab54295c1bf6da6dbc2a"/>
  <p:tag name="KSO_WM_UNIT_DEC_AREA_ID" val="32e6775d2cfa4e1caf425740b38ae11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1dacedc34346d380e4eb4be1f6abf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533"/>
  <p:tag name="KSO_WM_UNIT_TYPE" val="i"/>
  <p:tag name="KSO_WM_UNIT_INDEX" val="1"/>
  <p:tag name="KSO_WM_UNIT_ID" val="chip20225533_19*i*1"/>
  <p:tag name="KSO_WM_BEAUTIFY_FLAG" val="#wm#"/>
  <p:tag name="KSO_WM_TAG_VERSION" val="1.0"/>
  <p:tag name="KSO_WM_CHIP_GROUPID" val="62f0aa91295c1bf6da6dbae3"/>
  <p:tag name="KSO_WM_CHIP_XID" val="62f0ab54295c1bf6da6dbc2b"/>
  <p:tag name="KSO_WM_UNIT_DEC_AREA_ID" val="39bdf79e8e054b779b5844da9e91f7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2b5fec72fdf429a8cf0659a7ebcc9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4*i*1"/>
  <p:tag name="KSO_WM_BEAUTIFY_FLAG" val="#wm#"/>
  <p:tag name="KSO_WM_TAG_VERSION" val="1.0"/>
  <p:tag name="KSO_WM_CHIP_GROUPID" val="62f0aa91295c1bf6da6dbae3"/>
  <p:tag name="KSO_WM_CHIP_XID" val="62f0ab54295c1bf6da6dbc33"/>
  <p:tag name="KSO_WM_UNIT_DEC_AREA_ID" val="058f49ec5c6b4c418e87c3a899afa625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c555b6f8dd4a3985046ae0feab075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6;74;2"/>
  <p:tag name="KSO_WM_UNIT_BLOCK" val="0"/>
  <p:tag name="KSO_WM_UNIT_DEC_AREA_ID" val="45fc3375eab94bcf854083369ecf3460"/>
  <p:tag name="KSO_WM_UNIT_ISCONTENTSTITLE" val="0"/>
  <p:tag name="KSO_WM_UNIT_ISNUMDGMTITLE" val="0"/>
  <p:tag name="KSO_WM_UNIT_PRESET_TEXT" val="感谢您的欣赏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33_1*a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t&quot;,&quot;fill_mode&quot;:&quot;adaptive&quot;,&quot;sacle_strategy&quot;:&quot;smart&quot;}"/>
  <p:tag name="KSO_WM_ASSEMBLE_CHIP_INDEX" val="e70497369aea403d80da961a1ae467ff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1f"/>
  <p:tag name="KSO_WM_TEMPLATE_ASSEMBLE_GROUPID" val="62f0aa91295c1bf6da6dbae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18;2"/>
  <p:tag name="KSO_WM_UNIT_BLOCK" val="0"/>
  <p:tag name="KSO_WM_UNIT_DEC_AREA_ID" val="afe5422f26864f0086e4a3055ee96884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533_1*f*1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t&quot;,&quot;fill_mode&quot;:&quot;adaptive&quot;,&quot;sacle_strategy&quot;:&quot;smart&quot;}"/>
  <p:tag name="KSO_WM_ASSEMBLE_CHIP_INDEX" val="e70497369aea403d80da961a1ae467ff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1f"/>
  <p:tag name="KSO_WM_TEMPLATE_ASSEMBLE_GROUPID" val="62f0aa91295c1bf6da6dbae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0;44;2"/>
  <p:tag name="KSO_WM_UNIT_BLOCK" val="0"/>
  <p:tag name="KSO_WM_UNIT_DEC_AREA_ID" val="90f9ecd0dc8d4ae4a6986837cbccf2d5"/>
  <p:tag name="KSO_WM_UNIT_SUBTYPE" val="e"/>
  <p:tag name="KSO_WM_UNIT_PRESET_TEXT" val="20XX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5533_1*f*2"/>
  <p:tag name="KSO_WM_TEMPLATE_CATEGORY" val="custom"/>
  <p:tag name="KSO_WM_TEMPLATE_INDEX" val="2022553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t&quot;,&quot;fill_mode&quot;:&quot;adaptive&quot;,&quot;sacle_strategy&quot;:&quot;smart&quot;}"/>
  <p:tag name="KSO_WM_ASSEMBLE_CHIP_INDEX" val="e70497369aea403d80da961a1ae467ff"/>
  <p:tag name="KSO_WM_UNIT_TEXT_FILL_FORE_SCHEMECOLOR_INDEX_BRIGHTNESS" val="0.15"/>
  <p:tag name="KSO_WM_UNIT_TEXT_FILL_FORE_SCHEMECOLOR_INDEX" val="13"/>
  <p:tag name="KSO_WM_UNIT_TEXT_FILL_TYPE" val="1"/>
  <p:tag name="KSO_WM_TEMPLATE_ASSEMBLE_XID" val="6315a38b59d53ee3cde29b1f"/>
  <p:tag name="KSO_WM_TEMPLATE_ASSEMBLE_GROUPID" val="62f0aa91295c1bf6da6dbae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533"/>
  <p:tag name="KSO_WM_UNIT_TYPE" val="i"/>
  <p:tag name="KSO_WM_UNIT_INDEX" val="1"/>
  <p:tag name="KSO_WM_UNIT_ID" val="chip20225533_7*i*1"/>
  <p:tag name="KSO_WM_BEAUTIFY_FLAG" val="#wm#"/>
  <p:tag name="KSO_WM_TAG_VERSION" val="1.0"/>
  <p:tag name="KSO_WM_CHIP_GROUPID" val="62f0aa91295c1bf6da6dbae3"/>
  <p:tag name="KSO_WM_CHIP_XID" val="62f0ab54295c1bf6da6dbc32"/>
  <p:tag name="KSO_WM_UNIT_DEC_AREA_ID" val="5d6023a293f7429ba6682b9eff4212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adb42395efe4960a7bd4c423f99706b"/>
  <p:tag name="KSO_WM_SLIDE_BACKGROUND_TYPE" val="genera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8*i*1"/>
  <p:tag name="KSO_WM_BEAUTIFY_FLAG" val="#wm#"/>
  <p:tag name="KSO_WM_TAG_VERSION" val="1.0"/>
  <p:tag name="KSO_WM_CHIP_GROUPID" val="62f0aa91295c1bf6da6dbae3"/>
  <p:tag name="KSO_WM_CHIP_XID" val="62f0ab54295c1bf6da6dbc30"/>
  <p:tag name="KSO_WM_UNIT_DEC_AREA_ID" val="f01a1d2a3add431b85651dc615f6fa9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7cfcd3bb9d64f50b034f556d6ac9ad8"/>
  <p:tag name="KSO_WM_SLIDE_BACKGROUND_TYPE" val="genera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533"/>
  <p:tag name="KSO_WM_UNIT_TYPE" val="i"/>
  <p:tag name="KSO_WM_UNIT_INDEX" val="1"/>
  <p:tag name="KSO_WM_UNIT_ID" val="chip20225533_9*i*1"/>
  <p:tag name="KSO_WM_BEAUTIFY_FLAG" val="#wm#"/>
  <p:tag name="KSO_WM_TAG_VERSION" val="1.0"/>
  <p:tag name="KSO_WM_CHIP_GROUPID" val="62f0aa91295c1bf6da6dbae3"/>
  <p:tag name="KSO_WM_CHIP_XID" val="62f0ab54295c1bf6da6dbc31"/>
  <p:tag name="KSO_WM_UNIT_DEC_AREA_ID" val="9ab0060e772b4074b5c84c4c34cb82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13b63954b23436d8b9b3b52bf6f1606"/>
  <p:tag name="KSO_WM_SLIDE_BACKGROUND_TYPE" val="genera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FC9BA8"/>
      </a:accent1>
      <a:accent2>
        <a:srgbClr val="E1A86C"/>
      </a:accent2>
      <a:accent3>
        <a:srgbClr val="93BD6E"/>
      </a:accent3>
      <a:accent4>
        <a:srgbClr val="00C4B5"/>
      </a:accent4>
      <a:accent5>
        <a:srgbClr val="00BAFC"/>
      </a:accent5>
      <a:accent6>
        <a:srgbClr val="AC9AF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525</Words>
  <Application>Microsoft Office PowerPoint</Application>
  <PresentationFormat>全屏显示(16:9)</PresentationFormat>
  <Paragraphs>109</Paragraphs>
  <Slides>39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 Black</vt:lpstr>
      <vt:lpstr>微软雅黑</vt:lpstr>
      <vt:lpstr>Yu Mincho</vt:lpstr>
      <vt:lpstr>PT Sans Narrow</vt:lpstr>
      <vt:lpstr>Open Sans</vt:lpstr>
      <vt:lpstr>Acme</vt:lpstr>
      <vt:lpstr>Calibri</vt:lpstr>
      <vt:lpstr>Cambria Math</vt:lpstr>
      <vt:lpstr>Comic Sans MS</vt:lpstr>
      <vt:lpstr>Arial</vt:lpstr>
      <vt:lpstr>Tropic</vt:lpstr>
      <vt:lpstr>1_Office 主题​​</vt:lpstr>
      <vt:lpstr>值迭代&amp;策略迭代</vt:lpstr>
      <vt:lpstr>Model-based RL</vt:lpstr>
      <vt:lpstr>Value iteration algorithm</vt:lpstr>
      <vt:lpstr>Value iteration algorithm</vt:lpstr>
      <vt:lpstr>Value iteration algorithm</vt:lpstr>
      <vt:lpstr>Value iteration algorithm</vt:lpstr>
      <vt:lpstr>Value iteration algorithm - Pseudocode</vt:lpstr>
      <vt:lpstr>Value iteration algorithm - Example</vt:lpstr>
      <vt:lpstr>Value iteration algorithm - Example</vt:lpstr>
      <vt:lpstr>Value iteration algorithm - Example</vt:lpstr>
      <vt:lpstr>Value iteration algorithm - Example</vt:lpstr>
      <vt:lpstr>PowerPoint 演示文稿</vt:lpstr>
      <vt:lpstr>Policy iteration algorithm </vt:lpstr>
      <vt:lpstr>Policy iteration algorithm </vt:lpstr>
      <vt:lpstr>Policy iteration algorithm </vt:lpstr>
      <vt:lpstr>Policy iteration algorithm </vt:lpstr>
      <vt:lpstr>Policy iteration algorithm </vt:lpstr>
      <vt:lpstr>Policy iteration algorithm - Example</vt:lpstr>
      <vt:lpstr>Policy iteration algorithm</vt:lpstr>
      <vt:lpstr>Policy iteration algorithm - Elementwise form</vt:lpstr>
      <vt:lpstr>Policy iteration algorithm - Elementwise form</vt:lpstr>
      <vt:lpstr>Policy iteration algorithm - Implementation</vt:lpstr>
      <vt:lpstr>Policy iteration algorithm - example</vt:lpstr>
      <vt:lpstr>Policy iteration algorithm - example</vt:lpstr>
      <vt:lpstr>Policy iteration algorithm - example</vt:lpstr>
      <vt:lpstr>Policy iteration algorithm - example</vt:lpstr>
      <vt:lpstr>Policy iteration algorithm - example 2</vt:lpstr>
      <vt:lpstr>Policy iteration algorithm - example 2</vt:lpstr>
      <vt:lpstr>PowerPoint 演示文稿</vt:lpstr>
      <vt:lpstr>Compare value iteration and policy iteration</vt:lpstr>
      <vt:lpstr>Compare value iteration and policy iteration</vt:lpstr>
      <vt:lpstr>Compare value iteration and policy iteration</vt:lpstr>
      <vt:lpstr>Truncated policy iteration - Pseudocode</vt:lpstr>
      <vt:lpstr>Truncated policy iteration - Convergence</vt:lpstr>
      <vt:lpstr>Truncated policy iteration - Convergence</vt:lpstr>
      <vt:lpstr>Truncated policy iteration - Example</vt:lpstr>
      <vt:lpstr>Truncated policy iteration - Example</vt:lpstr>
      <vt:lpstr>Truncated policy iteration -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值迭代&amp;策略迭代</dc:title>
  <dc:creator/>
  <cp:lastModifiedBy>Shihong Duan</cp:lastModifiedBy>
  <cp:revision>5</cp:revision>
  <dcterms:created xsi:type="dcterms:W3CDTF">2023-04-23T17:22:00Z</dcterms:created>
  <dcterms:modified xsi:type="dcterms:W3CDTF">2023-04-25T06:41:13Z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B71DAC0BCD8742E79D8B5A6B3D94C08D_12</vt:lpwstr>
  </property>
  <property fmtid="{D5CDD505-2E9C-101B-9397-08002B2CF9AE}" pid="3" name="KSOProductBuildVer">
    <vt:lpwstr>2052-11.1.0.14036</vt:lpwstr>
  </property>
</Properties>
</file>